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92" r:id="rId3"/>
    <p:sldId id="293" r:id="rId4"/>
    <p:sldId id="356" r:id="rId5"/>
    <p:sldId id="377" r:id="rId6"/>
    <p:sldId id="355" r:id="rId7"/>
    <p:sldId id="363" r:id="rId8"/>
    <p:sldId id="378" r:id="rId9"/>
    <p:sldId id="357" r:id="rId10"/>
    <p:sldId id="359" r:id="rId11"/>
    <p:sldId id="360" r:id="rId12"/>
    <p:sldId id="358" r:id="rId13"/>
    <p:sldId id="361" r:id="rId14"/>
    <p:sldId id="362" r:id="rId15"/>
    <p:sldId id="365" r:id="rId16"/>
    <p:sldId id="369" r:id="rId17"/>
    <p:sldId id="314" r:id="rId18"/>
    <p:sldId id="376" r:id="rId19"/>
    <p:sldId id="371" r:id="rId20"/>
    <p:sldId id="370" r:id="rId21"/>
    <p:sldId id="372" r:id="rId22"/>
    <p:sldId id="373" r:id="rId23"/>
    <p:sldId id="380" r:id="rId24"/>
    <p:sldId id="375" r:id="rId25"/>
    <p:sldId id="367" r:id="rId26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기주 " initials="김" lastIdx="1" clrIdx="0">
    <p:extLst>
      <p:ext uri="{19B8F6BF-5375-455C-9EA6-DF929625EA0E}">
        <p15:presenceInfo xmlns:p15="http://schemas.microsoft.com/office/powerpoint/2012/main" userId="김기주 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0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24" autoAdjust="0"/>
    <p:restoredTop sz="68258" autoAdjust="0"/>
  </p:normalViewPr>
  <p:slideViewPr>
    <p:cSldViewPr snapToGrid="0">
      <p:cViewPr varScale="1">
        <p:scale>
          <a:sx n="74" d="100"/>
          <a:sy n="74" d="100"/>
        </p:scale>
        <p:origin x="1604" y="56"/>
      </p:cViewPr>
      <p:guideLst/>
    </p:cSldViewPr>
  </p:slideViewPr>
  <p:notesTextViewPr>
    <p:cViewPr>
      <p:scale>
        <a:sx n="125" d="100"/>
        <a:sy n="125" d="100"/>
      </p:scale>
      <p:origin x="0" y="-324"/>
    </p:cViewPr>
  </p:notesTextViewPr>
  <p:notesViewPr>
    <p:cSldViewPr snapToGrid="0">
      <p:cViewPr varScale="1">
        <p:scale>
          <a:sx n="77" d="100"/>
          <a:sy n="77" d="100"/>
        </p:scale>
        <p:origin x="338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55D79-6C8B-4994-8858-ABBD4F42045E}" type="datetimeFigureOut">
              <a:rPr lang="ko-KR" altLang="en-US" smtClean="0"/>
              <a:t>2025-02-27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AD15D-0A1F-4C73-B64B-874CD1172F9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0362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39151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1425"/>
            <a:ext cx="5916613" cy="33289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73577" y="4756476"/>
            <a:ext cx="5388610" cy="3884861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>
          <a:xfrm>
            <a:off x="3815373" y="9379599"/>
            <a:ext cx="2918831" cy="495028"/>
          </a:xfrm>
        </p:spPr>
        <p:txBody>
          <a:bodyPr/>
          <a:lstStyle/>
          <a:p>
            <a:fld id="{D54AD15D-0A1F-4C73-B64B-874CD1172F98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904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000" dirty="0"/>
              <a:t>우선 </a:t>
            </a:r>
            <a:r>
              <a:rPr lang="en-US" altLang="ko-KR" sz="1000" dirty="0"/>
              <a:t>overview</a:t>
            </a:r>
            <a:r>
              <a:rPr lang="ko-KR" altLang="en-US" sz="1000" dirty="0"/>
              <a:t>로써 논문의 결론을 먼저 말씀드리겠습니다</a:t>
            </a:r>
            <a:r>
              <a:rPr lang="en-US" altLang="ko-KR" sz="1000" dirty="0"/>
              <a:t>.</a:t>
            </a:r>
          </a:p>
          <a:p>
            <a:endParaRPr lang="en-US" altLang="ko-KR" sz="1000" dirty="0"/>
          </a:p>
          <a:p>
            <a:r>
              <a:rPr lang="ko-KR" altLang="en-US" sz="1000" dirty="0"/>
              <a:t>논문은 </a:t>
            </a:r>
            <a:r>
              <a:rPr lang="en-US" altLang="ko-KR" sz="1000" dirty="0"/>
              <a:t>opioid </a:t>
            </a:r>
            <a:r>
              <a:rPr lang="ko-KR" altLang="en-US" sz="1000" dirty="0"/>
              <a:t>즉</a:t>
            </a:r>
            <a:r>
              <a:rPr lang="en-US" altLang="ko-KR" sz="1000" dirty="0"/>
              <a:t>, </a:t>
            </a:r>
            <a:r>
              <a:rPr lang="ko-KR" altLang="en-US" sz="1000" dirty="0" err="1"/>
              <a:t>아편유사제</a:t>
            </a:r>
            <a:r>
              <a:rPr lang="ko-KR" altLang="en-US" sz="1000" dirty="0"/>
              <a:t> 처방을 받은 노동자들은 향후 실업이 될 확률이 높고</a:t>
            </a:r>
            <a:r>
              <a:rPr lang="en-US" altLang="ko-KR" sz="1000" dirty="0"/>
              <a:t>, </a:t>
            </a:r>
          </a:p>
          <a:p>
            <a:r>
              <a:rPr lang="ko-KR" altLang="en-US" sz="1000" dirty="0"/>
              <a:t>결국 이런 노동자들이 많은 회사일수록 노동 공급이 줄어드는 효과를 발견하였습니다</a:t>
            </a:r>
            <a:r>
              <a:rPr lang="en-US" altLang="ko-KR" sz="1000" dirty="0"/>
              <a:t>. </a:t>
            </a:r>
          </a:p>
          <a:p>
            <a:endParaRPr lang="en-US" altLang="ko-KR" sz="1000" dirty="0"/>
          </a:p>
          <a:p>
            <a:r>
              <a:rPr lang="ko-KR" altLang="en-US" sz="1000" dirty="0"/>
              <a:t>또한 </a:t>
            </a:r>
            <a:r>
              <a:rPr lang="ko-KR" altLang="en-US" sz="1000" dirty="0" err="1"/>
              <a:t>아편유사제</a:t>
            </a:r>
            <a:r>
              <a:rPr lang="ko-KR" altLang="en-US" sz="1000" dirty="0"/>
              <a:t> 처방은 회사의 성장을 </a:t>
            </a:r>
            <a:r>
              <a:rPr lang="ko-KR" altLang="en-US" sz="1000" dirty="0" err="1"/>
              <a:t>저해하는것을</a:t>
            </a:r>
            <a:r>
              <a:rPr lang="ko-KR" altLang="en-US" sz="1000" dirty="0"/>
              <a:t> 발견하였고</a:t>
            </a:r>
            <a:r>
              <a:rPr lang="en-US" altLang="ko-KR" sz="1000" dirty="0"/>
              <a:t>, </a:t>
            </a:r>
          </a:p>
          <a:p>
            <a:endParaRPr lang="en-US" altLang="ko-KR" sz="1000" dirty="0"/>
          </a:p>
          <a:p>
            <a:r>
              <a:rPr lang="ko-KR" altLang="en-US" sz="1000" dirty="0"/>
              <a:t>회사들은 아편 처방으로 생긴 노동력 부족에 대응하여 기술에 더 많이 투자하는 경향을 발견하였습니다</a:t>
            </a:r>
            <a:r>
              <a:rPr lang="en-US" altLang="ko-KR" sz="1000" dirty="0"/>
              <a:t>. </a:t>
            </a:r>
          </a:p>
          <a:p>
            <a:endParaRPr lang="en-US" altLang="ko-KR" sz="1000" dirty="0"/>
          </a:p>
          <a:p>
            <a:endParaRPr lang="en-US" altLang="ko-KR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4745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우선은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오피오이드가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무엇인지부터 설명을 드리겠습니다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오피오이드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한국어로는 </a:t>
            </a:r>
            <a:r>
              <a:rPr lang="ko-KR" alt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아편유사제라고</a:t>
            </a:r>
            <a:r>
              <a:rPr lang="ko-K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하며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/>
              <a:t>오피오이드는</a:t>
            </a:r>
            <a:r>
              <a:rPr lang="ko-KR" altLang="en-US" dirty="0"/>
              <a:t> 심각한 </a:t>
            </a:r>
            <a:r>
              <a:rPr lang="ko-KR" altLang="en-US" b="1" dirty="0"/>
              <a:t>통증을 완화</a:t>
            </a:r>
            <a:r>
              <a:rPr lang="ko-KR" altLang="en-US" dirty="0"/>
              <a:t>하는 강한 화학물질이고</a:t>
            </a:r>
            <a:r>
              <a:rPr lang="en-US" altLang="ko-KR" dirty="0"/>
              <a:t>,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종류로는 </a:t>
            </a:r>
            <a:r>
              <a:rPr lang="ko-KR" altLang="en-US" b="1" dirty="0"/>
              <a:t>처방 진통제도 </a:t>
            </a:r>
            <a:r>
              <a:rPr lang="ko-KR" altLang="en-US" dirty="0"/>
              <a:t>포함되고</a:t>
            </a:r>
            <a:r>
              <a:rPr lang="en-US" altLang="ko-KR" dirty="0"/>
              <a:t>, </a:t>
            </a:r>
            <a:r>
              <a:rPr lang="ko-KR" altLang="en-US" dirty="0" err="1"/>
              <a:t>펜타닐같은</a:t>
            </a:r>
            <a:r>
              <a:rPr lang="ko-KR" altLang="en-US" dirty="0"/>
              <a:t> </a:t>
            </a:r>
            <a:r>
              <a:rPr lang="ko-KR" altLang="en-US" b="1" dirty="0"/>
              <a:t>합성약물</a:t>
            </a:r>
            <a:r>
              <a:rPr lang="ko-KR" altLang="en-US" dirty="0"/>
              <a:t>이나 헤로인이나 아편같은 </a:t>
            </a:r>
            <a:r>
              <a:rPr lang="ko-KR" altLang="en-US" b="1" dirty="0"/>
              <a:t>불법약물 </a:t>
            </a:r>
            <a:r>
              <a:rPr lang="ko-KR" altLang="en-US" dirty="0"/>
              <a:t>모두 통틀어 포함합니다</a:t>
            </a:r>
            <a:r>
              <a:rPr lang="en-US" altLang="ko-KR" dirty="0"/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err="1"/>
              <a:t>오피오이드</a:t>
            </a:r>
            <a:r>
              <a:rPr lang="ko-KR" altLang="en-US" dirty="0"/>
              <a:t> 약물의 </a:t>
            </a:r>
            <a:r>
              <a:rPr lang="ko-KR" altLang="en-US" b="1" dirty="0"/>
              <a:t>부작용으로</a:t>
            </a:r>
            <a:r>
              <a:rPr lang="ko-KR" altLang="en-US" dirty="0"/>
              <a:t> 심각한 중독을 유발할 수가 있는데</a:t>
            </a:r>
            <a:r>
              <a:rPr lang="en-US" altLang="ko-KR" dirty="0"/>
              <a:t>,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실제로 특히 미국에서 이런 </a:t>
            </a:r>
            <a:r>
              <a:rPr lang="ko-KR" altLang="en-US" dirty="0" err="1"/>
              <a:t>아편유사제</a:t>
            </a:r>
            <a:r>
              <a:rPr lang="ko-KR" altLang="en-US" dirty="0"/>
              <a:t> 중독이 큰 사회적 문제로 제기되고 있습니다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4664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미국에서 </a:t>
            </a:r>
            <a:r>
              <a:rPr lang="ko-KR" altLang="en-US" dirty="0" err="1"/>
              <a:t>오피오이드</a:t>
            </a:r>
            <a:r>
              <a:rPr lang="ko-KR" altLang="en-US" dirty="0"/>
              <a:t> 중독이 큰 문제가 되고 있는데</a:t>
            </a:r>
            <a:r>
              <a:rPr lang="en-US" altLang="ko-KR" dirty="0"/>
              <a:t>,</a:t>
            </a:r>
          </a:p>
          <a:p>
            <a:endParaRPr lang="en-US" altLang="ko-KR" dirty="0"/>
          </a:p>
          <a:p>
            <a:r>
              <a:rPr lang="ko-KR" altLang="en-US" dirty="0"/>
              <a:t>실제로 미국에서 </a:t>
            </a:r>
            <a:r>
              <a:rPr lang="en-US" altLang="ko-KR" dirty="0"/>
              <a:t>2022</a:t>
            </a:r>
            <a:r>
              <a:rPr lang="ko-KR" altLang="en-US" dirty="0"/>
              <a:t>년 기준 모든 </a:t>
            </a:r>
            <a:r>
              <a:rPr lang="ko-KR" altLang="en-US" b="1" dirty="0"/>
              <a:t>약물 과다복용에 의한 사망사고 중 </a:t>
            </a:r>
            <a:r>
              <a:rPr lang="en-US" altLang="ko-KR" b="1" dirty="0"/>
              <a:t>74% </a:t>
            </a:r>
            <a:r>
              <a:rPr lang="ko-KR" altLang="en-US" b="1" dirty="0" err="1"/>
              <a:t>오피오이드에</a:t>
            </a:r>
            <a:r>
              <a:rPr lang="ko-KR" altLang="en-US" b="1" dirty="0"/>
              <a:t> 의해 </a:t>
            </a:r>
            <a:r>
              <a:rPr lang="ko-KR" altLang="en-US" b="1" dirty="0" err="1"/>
              <a:t>발상</a:t>
            </a:r>
            <a:r>
              <a:rPr lang="ko-KR" altLang="en-US" dirty="0" err="1"/>
              <a:t>하였다고하고</a:t>
            </a:r>
            <a:r>
              <a:rPr lang="en-US" altLang="ko-KR" dirty="0"/>
              <a:t>, </a:t>
            </a:r>
          </a:p>
          <a:p>
            <a:endParaRPr lang="en-US" altLang="ko-KR" dirty="0"/>
          </a:p>
          <a:p>
            <a:r>
              <a:rPr lang="en-US" altLang="ko-KR" dirty="0"/>
              <a:t>Opioid</a:t>
            </a:r>
            <a:r>
              <a:rPr lang="ko-KR" altLang="en-US" dirty="0"/>
              <a:t> 과다복용으로 사망한 사람 수가 </a:t>
            </a:r>
            <a:r>
              <a:rPr lang="en-US" altLang="ko-KR" dirty="0"/>
              <a:t>1999</a:t>
            </a:r>
            <a:r>
              <a:rPr lang="ko-KR" altLang="en-US" dirty="0"/>
              <a:t>과 비교해서 </a:t>
            </a:r>
            <a:r>
              <a:rPr lang="en-US" altLang="ko-KR" dirty="0"/>
              <a:t>2022</a:t>
            </a:r>
            <a:r>
              <a:rPr lang="ko-KR" altLang="en-US" dirty="0"/>
              <a:t>년 그 수가 </a:t>
            </a:r>
            <a:r>
              <a:rPr lang="en-US" altLang="ko-KR" dirty="0"/>
              <a:t>10</a:t>
            </a:r>
            <a:r>
              <a:rPr lang="ko-KR" altLang="en-US" dirty="0"/>
              <a:t>배가 증가하였습니다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그래서 실제 미국에서는 </a:t>
            </a:r>
            <a:r>
              <a:rPr lang="en-US" altLang="ko-KR" dirty="0"/>
              <a:t>2017</a:t>
            </a:r>
            <a:r>
              <a:rPr lang="ko-KR" altLang="en-US" dirty="0"/>
              <a:t>년에는 </a:t>
            </a:r>
            <a:r>
              <a:rPr lang="en-US" altLang="ko-KR" dirty="0"/>
              <a:t>Public Health Emergency</a:t>
            </a:r>
            <a:r>
              <a:rPr lang="ko-KR" altLang="en-US" dirty="0"/>
              <a:t>로 지정되어 매우 심각한 문제로 취급되고 있는 이슈입니다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961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좀 더 직관적으로 얼마나 </a:t>
            </a:r>
            <a:r>
              <a:rPr lang="en-US" altLang="ko-KR" dirty="0"/>
              <a:t>opioid</a:t>
            </a:r>
            <a:r>
              <a:rPr lang="ko-KR" altLang="en-US" dirty="0"/>
              <a:t>가 사회적으로 문제가 되고 있는지 보자면</a:t>
            </a:r>
            <a:r>
              <a:rPr lang="en-US" altLang="ko-KR" dirty="0"/>
              <a:t>,</a:t>
            </a:r>
          </a:p>
          <a:p>
            <a:endParaRPr lang="en-US" altLang="ko-KR" dirty="0"/>
          </a:p>
          <a:p>
            <a:r>
              <a:rPr lang="ko-KR" altLang="en-US" dirty="0"/>
              <a:t>다음 그래프는 미국의 </a:t>
            </a:r>
            <a:r>
              <a:rPr lang="en-US" altLang="ko-KR" dirty="0"/>
              <a:t>Opioid</a:t>
            </a:r>
            <a:r>
              <a:rPr lang="ko-KR" altLang="en-US" dirty="0"/>
              <a:t>에 의한 사망사건을 나타내고 있는  표인데</a:t>
            </a:r>
            <a:r>
              <a:rPr lang="en-US" altLang="ko-KR" dirty="0"/>
              <a:t>, </a:t>
            </a:r>
          </a:p>
          <a:p>
            <a:r>
              <a:rPr lang="en-US" altLang="ko-KR" dirty="0"/>
              <a:t>Opioid</a:t>
            </a:r>
            <a:r>
              <a:rPr lang="ko-KR" altLang="en-US" dirty="0"/>
              <a:t>에 의한 사망사건이 </a:t>
            </a:r>
            <a:r>
              <a:rPr lang="ko-KR" altLang="en-US" dirty="0" err="1"/>
              <a:t>여러해를</a:t>
            </a:r>
            <a:r>
              <a:rPr lang="ko-KR" altLang="en-US" dirty="0"/>
              <a:t> 거쳐 </a:t>
            </a:r>
            <a:r>
              <a:rPr lang="en-US" altLang="ko-KR" dirty="0"/>
              <a:t>2013</a:t>
            </a:r>
            <a:r>
              <a:rPr lang="ko-KR" altLang="en-US" dirty="0"/>
              <a:t>년부터 특히 기하급수적으로 늘어나고 </a:t>
            </a:r>
            <a:r>
              <a:rPr lang="ko-KR" altLang="en-US" dirty="0" err="1"/>
              <a:t>있는것을</a:t>
            </a:r>
            <a:r>
              <a:rPr lang="ko-KR" altLang="en-US" dirty="0"/>
              <a:t> 확인 할 수 있습니다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6499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County</a:t>
            </a:r>
            <a:r>
              <a:rPr lang="ko-KR" altLang="en-US" dirty="0"/>
              <a:t>별 누적 </a:t>
            </a:r>
            <a:r>
              <a:rPr lang="en-US" altLang="ko-KR" dirty="0"/>
              <a:t>opioid </a:t>
            </a:r>
            <a:r>
              <a:rPr lang="ko-KR" altLang="en-US" dirty="0"/>
              <a:t>처방 데이터를 보여주는 지도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지역마다 </a:t>
            </a:r>
            <a:r>
              <a:rPr lang="en-US" altLang="ko-KR" dirty="0" err="1"/>
              <a:t>variatio</a:t>
            </a:r>
            <a:r>
              <a:rPr lang="ko-KR" altLang="en-US" dirty="0"/>
              <a:t>이 뚜렷하게 나타나고 있음을 볼 수 있는데</a:t>
            </a:r>
            <a:r>
              <a:rPr lang="en-US" altLang="ko-KR" dirty="0"/>
              <a:t>, </a:t>
            </a:r>
          </a:p>
          <a:p>
            <a:r>
              <a:rPr lang="ko-KR" altLang="en-US" dirty="0"/>
              <a:t>이런 </a:t>
            </a:r>
            <a:r>
              <a:rPr lang="en-US" altLang="ko-KR" dirty="0"/>
              <a:t>variation</a:t>
            </a:r>
            <a:r>
              <a:rPr lang="ko-KR" altLang="en-US" dirty="0"/>
              <a:t>은 연구하기에 상당히 좋은 세팅이라고 </a:t>
            </a:r>
            <a:r>
              <a:rPr lang="ko-KR" altLang="en-US" dirty="0" err="1"/>
              <a:t>할수</a:t>
            </a:r>
            <a:r>
              <a:rPr lang="ko-KR" altLang="en-US" dirty="0"/>
              <a:t> 있겠습니다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6438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그럼 다음으로는 논문과 관련된 선행연구를 말씀드리겠습니다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 </a:t>
            </a:r>
          </a:p>
          <a:p>
            <a:r>
              <a:rPr lang="ko-KR" altLang="en-US" dirty="0"/>
              <a:t>선행연구에</a:t>
            </a:r>
            <a:r>
              <a:rPr lang="en-US" altLang="ko-KR" dirty="0"/>
              <a:t> </a:t>
            </a:r>
            <a:r>
              <a:rPr lang="ko-KR" altLang="en-US" dirty="0"/>
              <a:t>따르면</a:t>
            </a:r>
            <a:r>
              <a:rPr lang="en-US" altLang="ko-KR" dirty="0"/>
              <a:t>, </a:t>
            </a:r>
            <a:r>
              <a:rPr lang="ko-KR" altLang="en-US" dirty="0"/>
              <a:t>미국의 </a:t>
            </a:r>
            <a:r>
              <a:rPr lang="ko-KR" altLang="en-US" dirty="0" err="1"/>
              <a:t>오피오이드</a:t>
            </a:r>
            <a:r>
              <a:rPr lang="ko-KR" altLang="en-US" dirty="0"/>
              <a:t> 확산 문제를 일으킨 원인으로서는 세가지가 언급이 되는데</a:t>
            </a:r>
            <a:r>
              <a:rPr lang="en-US" altLang="ko-KR" dirty="0"/>
              <a:t>, </a:t>
            </a:r>
          </a:p>
          <a:p>
            <a:endParaRPr lang="en-US" altLang="ko-KR" b="1" dirty="0"/>
          </a:p>
          <a:p>
            <a:r>
              <a:rPr lang="ko-KR" altLang="en-US" b="1" dirty="0"/>
              <a:t>첫번쨰로는</a:t>
            </a:r>
            <a:r>
              <a:rPr lang="en-US" altLang="ko-KR" b="1" dirty="0"/>
              <a:t>,</a:t>
            </a:r>
            <a:r>
              <a:rPr lang="ko-KR" altLang="en-US" b="1" dirty="0"/>
              <a:t> </a:t>
            </a:r>
            <a:r>
              <a:rPr lang="ko-KR" altLang="en-US" b="0" dirty="0"/>
              <a:t>의료진들이 환자들이 </a:t>
            </a:r>
            <a:r>
              <a:rPr lang="ko-KR" altLang="en-US" dirty="0"/>
              <a:t>통증이 적절히 치료되지 않고 있다는 믿음이 확산됨에 따라 </a:t>
            </a:r>
            <a:r>
              <a:rPr lang="ko-KR" altLang="en-US" dirty="0" err="1"/>
              <a:t>오피오이드</a:t>
            </a:r>
            <a:r>
              <a:rPr lang="ko-KR" altLang="en-US" dirty="0"/>
              <a:t> 처방이 급진적으로 늘어났으며</a:t>
            </a:r>
            <a:r>
              <a:rPr lang="en-US" altLang="ko-KR" dirty="0"/>
              <a:t>, </a:t>
            </a:r>
            <a:endParaRPr lang="ko-KR" altLang="en-US" dirty="0"/>
          </a:p>
          <a:p>
            <a:r>
              <a:rPr lang="ko-KR" altLang="en-US" b="1" dirty="0"/>
              <a:t>두번째로는</a:t>
            </a:r>
            <a:r>
              <a:rPr lang="en-US" altLang="ko-KR" b="1" dirty="0"/>
              <a:t>, </a:t>
            </a:r>
            <a:r>
              <a:rPr lang="en-US" altLang="ko-KR" b="0" dirty="0" err="1"/>
              <a:t>purdue</a:t>
            </a:r>
            <a:r>
              <a:rPr lang="ko-KR" altLang="en-US" b="0" dirty="0"/>
              <a:t>와 같은 제약회사의 잘못된 마케팅으로</a:t>
            </a:r>
            <a:r>
              <a:rPr lang="en-US" altLang="ko-KR" b="0" dirty="0"/>
              <a:t>, </a:t>
            </a:r>
            <a:r>
              <a:rPr lang="ko-KR" altLang="en-US" b="0" dirty="0"/>
              <a:t>초반에 </a:t>
            </a:r>
            <a:r>
              <a:rPr lang="ko-KR" altLang="en-US" dirty="0" err="1"/>
              <a:t>오피오이드가</a:t>
            </a:r>
            <a:r>
              <a:rPr lang="ko-KR" altLang="en-US" dirty="0"/>
              <a:t> 중독 위험이 거의 없이 효과적으로 통증을 치료할 수 있다고 허위 주장</a:t>
            </a:r>
          </a:p>
          <a:p>
            <a:r>
              <a:rPr lang="ko-KR" altLang="en-US" b="1" dirty="0"/>
              <a:t>마지막으론</a:t>
            </a:r>
            <a:r>
              <a:rPr lang="en-US" altLang="ko-KR" b="1" dirty="0"/>
              <a:t>,</a:t>
            </a:r>
            <a:r>
              <a:rPr lang="ko-KR" altLang="en-US" b="1" dirty="0"/>
              <a:t> </a:t>
            </a:r>
            <a:r>
              <a:rPr lang="ko-KR" altLang="en-US" b="0" dirty="0"/>
              <a:t>처방에 대한 공공 감시 부족 문제가 언급되고 있습니다</a:t>
            </a:r>
            <a:r>
              <a:rPr lang="en-US" altLang="ko-KR" b="0" dirty="0"/>
              <a:t>.</a:t>
            </a:r>
          </a:p>
          <a:p>
            <a:endParaRPr lang="en-US" altLang="ko-KR" b="0" dirty="0"/>
          </a:p>
          <a:p>
            <a:r>
              <a:rPr lang="ko-KR" altLang="en-US" b="0" dirty="0"/>
              <a:t>본 논문에서는 이러한 견해 중</a:t>
            </a:r>
            <a:r>
              <a:rPr lang="en-US" altLang="ko-KR" b="0" dirty="0"/>
              <a:t> </a:t>
            </a:r>
            <a:r>
              <a:rPr lang="ko-KR" altLang="en-US" b="1" dirty="0"/>
              <a:t>의료인들의 </a:t>
            </a:r>
            <a:r>
              <a:rPr lang="ko-KR" altLang="en-US" b="1" dirty="0" err="1"/>
              <a:t>오피오이드</a:t>
            </a:r>
            <a:r>
              <a:rPr lang="ko-KR" altLang="en-US" b="1" dirty="0"/>
              <a:t> 처방 문제</a:t>
            </a:r>
            <a:r>
              <a:rPr lang="ko-KR" altLang="en-US" b="0" dirty="0"/>
              <a:t>에 집중하여</a:t>
            </a:r>
            <a:r>
              <a:rPr lang="en-US" altLang="ko-KR" b="0" dirty="0"/>
              <a:t>, </a:t>
            </a:r>
          </a:p>
          <a:p>
            <a:r>
              <a:rPr lang="ko-KR" altLang="en-US" b="0" dirty="0"/>
              <a:t>의료인들의 </a:t>
            </a:r>
            <a:r>
              <a:rPr lang="ko-KR" altLang="en-US" b="0" dirty="0" err="1"/>
              <a:t>오피오이드</a:t>
            </a:r>
            <a:r>
              <a:rPr lang="ko-KR" altLang="en-US" b="0" dirty="0"/>
              <a:t> 처방에 따른 그 경제적 비용에 대한 연구를 진행합니다</a:t>
            </a:r>
            <a:r>
              <a:rPr lang="en-US" altLang="ko-KR" b="0" dirty="0"/>
              <a:t>. </a:t>
            </a:r>
          </a:p>
          <a:p>
            <a:endParaRPr lang="en-US" altLang="ko-KR" b="0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8474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="0" dirty="0" err="1"/>
              <a:t>오피오이드</a:t>
            </a:r>
            <a:r>
              <a:rPr lang="ko-KR" altLang="en-US" b="0" dirty="0"/>
              <a:t> </a:t>
            </a:r>
            <a:r>
              <a:rPr lang="en-US" altLang="ko-KR" b="0" dirty="0"/>
              <a:t>crisis</a:t>
            </a:r>
            <a:r>
              <a:rPr lang="ko-KR" altLang="en-US" b="0" dirty="0"/>
              <a:t>와 그에 따른 경제적 비용에 대한 선행연구는 몇몇 진행이 되었는데</a:t>
            </a:r>
            <a:r>
              <a:rPr lang="en-US" altLang="ko-KR" b="0" dirty="0"/>
              <a:t>, </a:t>
            </a:r>
          </a:p>
          <a:p>
            <a:endParaRPr lang="ko-KR" altLang="en-US" b="1" dirty="0"/>
          </a:p>
          <a:p>
            <a:r>
              <a:rPr lang="ko-KR" altLang="en-US" dirty="0" err="1"/>
              <a:t>오피오이드</a:t>
            </a:r>
            <a:r>
              <a:rPr lang="ko-KR" altLang="en-US" dirty="0"/>
              <a:t> 확산은 지방정부의 자본 접근성을 저해하여 공공 서비스 및 인프라 제공 능력을 악화시킨다는 것이나</a:t>
            </a:r>
            <a:r>
              <a:rPr lang="en-US" altLang="ko-KR" dirty="0"/>
              <a:t>, </a:t>
            </a:r>
          </a:p>
          <a:p>
            <a:r>
              <a:rPr lang="ko-KR" altLang="en-US" dirty="0" err="1"/>
              <a:t>오피오이드</a:t>
            </a:r>
            <a:r>
              <a:rPr lang="ko-KR" altLang="en-US" dirty="0"/>
              <a:t> 처방과 부동산 가격 간의 장기적인 부정적 관계를 발견하는 것 등 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오피오이드의</a:t>
            </a:r>
            <a:r>
              <a:rPr lang="ko-KR" altLang="en-US" dirty="0"/>
              <a:t> 경제적 영향에 대한 선행연구가 </a:t>
            </a:r>
            <a:r>
              <a:rPr lang="en-US" altLang="ko-KR" dirty="0"/>
              <a:t>(</a:t>
            </a:r>
            <a:r>
              <a:rPr lang="ko-KR" altLang="en-US" dirty="0"/>
              <a:t>비교적 제한적</a:t>
            </a:r>
            <a:r>
              <a:rPr lang="en-US" altLang="ko-KR" dirty="0"/>
              <a:t>)</a:t>
            </a:r>
            <a:r>
              <a:rPr lang="ko-KR" altLang="en-US" dirty="0"/>
              <a:t>으로 존재하고 있습니다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b="0" dirty="0"/>
              <a:t>특히 </a:t>
            </a:r>
            <a:r>
              <a:rPr lang="en-US" altLang="ko-KR" b="0" dirty="0"/>
              <a:t>finance</a:t>
            </a:r>
            <a:r>
              <a:rPr lang="ko-KR" altLang="en-US" b="0" dirty="0"/>
              <a:t>분야에서는 많이 찾아볼 수 없는데</a:t>
            </a:r>
            <a:r>
              <a:rPr lang="en-US" altLang="ko-KR" b="0" dirty="0"/>
              <a:t>, </a:t>
            </a:r>
          </a:p>
          <a:p>
            <a:r>
              <a:rPr lang="ko-KR" altLang="en-US" b="0" dirty="0"/>
              <a:t>본 연구는 </a:t>
            </a:r>
            <a:r>
              <a:rPr lang="ko-KR" altLang="en-US" b="0" dirty="0" err="1"/>
              <a:t>오피오이드가</a:t>
            </a:r>
            <a:r>
              <a:rPr lang="ko-KR" altLang="en-US" b="0" dirty="0"/>
              <a:t> 기업 성과에 미치는 영향을 최초로 분석한 연구라고 합니다</a:t>
            </a:r>
            <a:r>
              <a:rPr lang="en-US" altLang="ko-KR" b="0" dirty="0"/>
              <a:t>.</a:t>
            </a:r>
            <a:endParaRPr lang="ko-KR" altLang="en-US" b="0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1300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한편</a:t>
            </a:r>
            <a:r>
              <a:rPr lang="en-US" altLang="ko-KR" dirty="0"/>
              <a:t>, opioid</a:t>
            </a:r>
            <a:r>
              <a:rPr lang="ko-KR" altLang="en-US" dirty="0"/>
              <a:t>와 노동시장과의 관계에 대한 연구에서는</a:t>
            </a:r>
            <a:r>
              <a:rPr lang="en-US" altLang="ko-KR" dirty="0"/>
              <a:t>, </a:t>
            </a:r>
          </a:p>
          <a:p>
            <a:endParaRPr lang="en-US" altLang="ko-KR" dirty="0"/>
          </a:p>
          <a:p>
            <a:r>
              <a:rPr lang="ko-KR" altLang="en-US" dirty="0"/>
              <a:t>대체적으로 </a:t>
            </a:r>
            <a:r>
              <a:rPr lang="en-US" altLang="ko-KR" dirty="0"/>
              <a:t>opioid </a:t>
            </a:r>
            <a:r>
              <a:rPr lang="ko-KR" altLang="en-US" dirty="0"/>
              <a:t>처방이 노동공급에 부정적인 영향이 있는 것을 발견하였습니다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b="0" dirty="0"/>
              <a:t>선행연구에서는</a:t>
            </a:r>
            <a:r>
              <a:rPr lang="en-US" altLang="ko-KR" b="0" dirty="0"/>
              <a:t> </a:t>
            </a:r>
            <a:r>
              <a:rPr lang="ko-KR" altLang="en-US" b="0" dirty="0" err="1"/>
              <a:t>오피오이드가</a:t>
            </a:r>
            <a:r>
              <a:rPr lang="ko-KR" altLang="en-US" b="0" dirty="0"/>
              <a:t> 경제활동참가율과</a:t>
            </a:r>
            <a:r>
              <a:rPr lang="en-US" altLang="ko-KR" b="0" dirty="0"/>
              <a:t> </a:t>
            </a:r>
            <a:r>
              <a:rPr lang="ko-KR" altLang="en-US" b="0" dirty="0"/>
              <a:t>고용률에 강한 부정적 영향을 미친다는 결과를 발견하였고</a:t>
            </a:r>
            <a:r>
              <a:rPr lang="en-US" altLang="ko-KR" b="0" dirty="0"/>
              <a:t>, </a:t>
            </a:r>
          </a:p>
          <a:p>
            <a:r>
              <a:rPr lang="ko-KR" altLang="en-US" b="0" dirty="0"/>
              <a:t>또 </a:t>
            </a:r>
            <a:r>
              <a:rPr lang="ko-KR" altLang="en-US" b="0" dirty="0" err="1"/>
              <a:t>오피오이드에</a:t>
            </a:r>
            <a:r>
              <a:rPr lang="ko-KR" altLang="en-US" b="0" dirty="0"/>
              <a:t> 더 많이 노출된 주에서는 노동공급</a:t>
            </a:r>
            <a:r>
              <a:rPr lang="en-US" altLang="ko-KR" b="0" dirty="0"/>
              <a:t>, </a:t>
            </a:r>
            <a:r>
              <a:rPr lang="ko-KR" altLang="en-US" b="0" dirty="0"/>
              <a:t>근로시간</a:t>
            </a:r>
            <a:r>
              <a:rPr lang="en-US" altLang="ko-KR" b="0" dirty="0"/>
              <a:t>, </a:t>
            </a:r>
            <a:r>
              <a:rPr lang="ko-KR" altLang="en-US" b="0" dirty="0"/>
              <a:t>소득 등이 감소하는 현상이 발견되었습니다</a:t>
            </a:r>
            <a:r>
              <a:rPr lang="en-US" altLang="ko-KR" b="0" dirty="0"/>
              <a:t>. </a:t>
            </a:r>
          </a:p>
          <a:p>
            <a:r>
              <a:rPr lang="ko-KR" altLang="en-US" b="0" dirty="0"/>
              <a:t>또</a:t>
            </a:r>
            <a:r>
              <a:rPr lang="en-US" altLang="ko-KR" b="0" dirty="0"/>
              <a:t>, Mukherjee et al. (2022)</a:t>
            </a:r>
            <a:r>
              <a:rPr lang="ko-KR" altLang="en-US" b="0" dirty="0"/>
              <a:t>는</a:t>
            </a:r>
            <a:r>
              <a:rPr lang="en-US" altLang="ko-KR" b="0" dirty="0"/>
              <a:t> </a:t>
            </a:r>
            <a:r>
              <a:rPr lang="ko-KR" altLang="en-US" b="0" dirty="0" err="1"/>
              <a:t>오피오이드</a:t>
            </a:r>
            <a:r>
              <a:rPr lang="ko-KR" altLang="en-US" b="0" dirty="0"/>
              <a:t> 사태가 사람들이 실업상태에서 고용상태로 전환하는 속도를 둔화 시킨다는 것을 발견하였습니다</a:t>
            </a:r>
            <a:r>
              <a:rPr lang="en-US" altLang="ko-KR" b="0" dirty="0"/>
              <a:t>. </a:t>
            </a:r>
            <a:endParaRPr lang="ko-KR" altLang="en-US" b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419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한편</a:t>
            </a:r>
            <a:r>
              <a:rPr lang="en-US" altLang="ko-KR" dirty="0"/>
              <a:t>, </a:t>
            </a:r>
            <a:r>
              <a:rPr lang="ko-KR" altLang="en-US" dirty="0"/>
              <a:t>노동시장과 </a:t>
            </a:r>
            <a:r>
              <a:rPr lang="ko-KR" altLang="en-US" b="0" dirty="0"/>
              <a:t>기업의 자동화 결정 요인에 대한 선행연구로</a:t>
            </a:r>
            <a:r>
              <a:rPr lang="en-US" altLang="ko-KR" b="0" dirty="0"/>
              <a:t>, </a:t>
            </a:r>
            <a:endParaRPr lang="ko-KR" altLang="en-US" b="0" dirty="0"/>
          </a:p>
          <a:p>
            <a:endParaRPr lang="en-US" altLang="ko-KR" b="1" dirty="0"/>
          </a:p>
          <a:p>
            <a:r>
              <a:rPr lang="en-US" altLang="ko-KR" b="0" dirty="0" err="1"/>
              <a:t>Bena</a:t>
            </a:r>
            <a:r>
              <a:rPr lang="en-US" altLang="ko-KR" b="0" dirty="0"/>
              <a:t> et al(2022)</a:t>
            </a:r>
            <a:r>
              <a:rPr lang="ko-KR" altLang="en-US" b="0" dirty="0"/>
              <a:t>는</a:t>
            </a:r>
            <a:r>
              <a:rPr lang="en-US" altLang="ko-KR" b="0" dirty="0"/>
              <a:t> </a:t>
            </a:r>
            <a:r>
              <a:rPr lang="ko-KR" altLang="en-US" b="0" dirty="0"/>
              <a:t>고용 보호 정책은 회사가 노동력을 절감하게 하게 하여서</a:t>
            </a:r>
            <a:r>
              <a:rPr lang="en-US" altLang="ko-KR" b="0" dirty="0"/>
              <a:t>,</a:t>
            </a:r>
            <a:r>
              <a:rPr lang="ko-KR" altLang="en-US" b="0" dirty="0"/>
              <a:t> 기업의 자동화를 촉진하는 요인이 됨을 보여주고 있고</a:t>
            </a:r>
            <a:r>
              <a:rPr lang="en-US" altLang="ko-KR" b="0" dirty="0"/>
              <a:t>,</a:t>
            </a:r>
          </a:p>
          <a:p>
            <a:r>
              <a:rPr lang="en-US" altLang="ko-KR" b="0" dirty="0" err="1"/>
              <a:t>Geng</a:t>
            </a:r>
            <a:r>
              <a:rPr lang="en-US" altLang="ko-KR" b="0" dirty="0"/>
              <a:t> et al. (2022)</a:t>
            </a:r>
            <a:r>
              <a:rPr lang="ko-KR" altLang="en-US" b="0" dirty="0"/>
              <a:t>은</a:t>
            </a:r>
            <a:r>
              <a:rPr lang="en-US" altLang="ko-KR" b="0" dirty="0"/>
              <a:t> </a:t>
            </a:r>
            <a:r>
              <a:rPr lang="ko-KR" altLang="en-US" b="0" dirty="0"/>
              <a:t>중국에서 최저임금 인상이 기업의 자본 투자를 증가시키고</a:t>
            </a:r>
            <a:r>
              <a:rPr lang="en-US" altLang="ko-KR" b="0" dirty="0"/>
              <a:t>, </a:t>
            </a:r>
            <a:r>
              <a:rPr lang="ko-KR" altLang="en-US" b="0" dirty="0"/>
              <a:t>이는 특히 기술적으로 취약한 회사에서 그 영향이 두드러짐을 발견하고 있습니다</a:t>
            </a:r>
            <a:r>
              <a:rPr lang="en-US" altLang="ko-KR" b="0" dirty="0"/>
              <a:t>. </a:t>
            </a:r>
          </a:p>
          <a:p>
            <a:endParaRPr lang="en-US" altLang="ko-KR" b="0" dirty="0"/>
          </a:p>
          <a:p>
            <a:r>
              <a:rPr lang="ko-KR" altLang="en-US" b="0" dirty="0"/>
              <a:t>본 연구는 이런 선행연구에 더해서 어떤 </a:t>
            </a:r>
            <a:r>
              <a:rPr lang="en-US" altLang="ko-KR" b="0" dirty="0"/>
              <a:t>health crisis</a:t>
            </a:r>
            <a:r>
              <a:rPr lang="ko-KR" altLang="en-US" b="0" dirty="0"/>
              <a:t>가 노동공급에 영향을 주어</a:t>
            </a:r>
            <a:r>
              <a:rPr lang="en-US" altLang="ko-KR" b="0" dirty="0"/>
              <a:t>, </a:t>
            </a:r>
            <a:r>
              <a:rPr lang="ko-KR" altLang="en-US" b="0" dirty="0"/>
              <a:t>그 결과로</a:t>
            </a:r>
            <a:r>
              <a:rPr lang="en-US" altLang="ko-KR" b="0" dirty="0"/>
              <a:t> </a:t>
            </a:r>
            <a:r>
              <a:rPr lang="ko-KR" altLang="en-US" b="0" dirty="0"/>
              <a:t>기업의 자동화를 촉진한다는 것에 기여를 하고 있습니다</a:t>
            </a:r>
            <a:r>
              <a:rPr lang="en-US" altLang="ko-KR" b="0" dirty="0"/>
              <a:t>. </a:t>
            </a:r>
            <a:endParaRPr lang="ko-KR" altLang="en-US" b="0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406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주요 변수로 사용한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opioid 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관련 데이터의는 </a:t>
            </a:r>
            <a:r>
              <a:rPr lang="en-US" altLang="ko-KR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Merative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MarketScan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Research Database (Thomson </a:t>
            </a:r>
            <a:r>
              <a:rPr lang="en-US" altLang="ko-KR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Medstat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인데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에 있는 논문들을 살펴본 결과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healthcare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등 관련 논문에서는 사용되고 있는 데이터베이스인 것으로 보이나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>
              <a:spcBef>
                <a:spcPts val="0"/>
              </a:spcBef>
            </a:pP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finance 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분야에서는 잘 못 본 것 같아서 좀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unique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함을 가지는 것 같습니다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spcBef>
                <a:spcPts val="0"/>
              </a:spcBef>
            </a:pP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이 데이터베이스는 고용보험을 베이스로 한 데이터인데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individual level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로 개인의 상세한 진료기록과 처방기록을 제공하고 있고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더불어 현재 고용되어 있는 회사와 살고있는 지역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나이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성별 등 상세한 개인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level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의 정보를 제공하고 있습니다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spcBef>
                <a:spcPts val="0"/>
              </a:spcBef>
            </a:pP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그래서 훨씬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granular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하고 풍부한 정보를 활용할 수 있습니다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spcBef>
                <a:spcPts val="0"/>
              </a:spcBef>
            </a:pP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한편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논문에서 사용하고 있는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investment 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관련 데이터도 좀 생소한 데이터였는데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investment 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정도를 확인하기 위한 데이터로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Computer Intelligence Technology Database (</a:t>
            </a:r>
            <a:r>
              <a:rPr lang="en-US" altLang="ko-KR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CiTDB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를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사용하였고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>
              <a:spcBef>
                <a:spcPts val="0"/>
              </a:spcBef>
            </a:pPr>
            <a:r>
              <a:rPr lang="ko-KR" altLang="en-US" sz="1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구체적으로 </a:t>
            </a:r>
            <a:r>
              <a:rPr lang="en-US" altLang="ko-KR" sz="1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survey </a:t>
            </a:r>
            <a:r>
              <a:rPr lang="ko-KR" altLang="en-US" sz="12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데이터로 </a:t>
            </a:r>
            <a:r>
              <a:rPr lang="ko-KR" altLang="en-US" b="0" dirty="0"/>
              <a:t>미국 내 기업들이 컴퓨터 및 통신 기술을 얼마나 설치했는지에 관한 데이터입니다</a:t>
            </a:r>
            <a:r>
              <a:rPr lang="en-US" altLang="ko-KR" b="0" dirty="0"/>
              <a:t>. </a:t>
            </a:r>
          </a:p>
          <a:p>
            <a:pPr>
              <a:spcBef>
                <a:spcPts val="0"/>
              </a:spcBef>
            </a:pPr>
            <a:r>
              <a:rPr lang="ko-KR" altLang="en-US" b="0" dirty="0"/>
              <a:t>그래서 논문 이 데이터를 활용하여</a:t>
            </a:r>
            <a:r>
              <a:rPr lang="en-US" altLang="ko-KR" b="0" dirty="0"/>
              <a:t>,</a:t>
            </a:r>
            <a:r>
              <a:rPr lang="ko-KR" altLang="en-US" b="0" dirty="0"/>
              <a:t> 회사의 자동화 </a:t>
            </a:r>
            <a:r>
              <a:rPr lang="en-US" altLang="ko-KR" b="0" dirty="0"/>
              <a:t>proxy</a:t>
            </a:r>
            <a:r>
              <a:rPr lang="ko-KR" altLang="en-US" b="0" dirty="0"/>
              <a:t>로 회사별 </a:t>
            </a:r>
            <a:r>
              <a:rPr lang="en-US" altLang="ko-KR" b="0" dirty="0"/>
              <a:t>IT</a:t>
            </a:r>
            <a:r>
              <a:rPr lang="ko-KR" altLang="en-US" b="0" dirty="0"/>
              <a:t>투자 정도를 사용하였습니다</a:t>
            </a:r>
            <a:r>
              <a:rPr lang="en-US" altLang="ko-KR" b="0" dirty="0"/>
              <a:t>. </a:t>
            </a:r>
          </a:p>
          <a:p>
            <a:pPr>
              <a:spcBef>
                <a:spcPts val="0"/>
              </a:spcBef>
            </a:pP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1318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ko-KR" altLang="en-US" sz="1200" dirty="0" err="1"/>
              <a:t>셈플은</a:t>
            </a: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Individual level data : 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약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58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만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천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individuals</a:t>
            </a:r>
          </a:p>
          <a:p>
            <a:pPr>
              <a:spcBef>
                <a:spcPts val="0"/>
              </a:spcBef>
            </a:pP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Firm level data : 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약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만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천개 회사</a:t>
            </a: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County level data : 3,080 counties</a:t>
            </a:r>
          </a:p>
          <a:p>
            <a:pPr>
              <a:spcBef>
                <a:spcPts val="0"/>
              </a:spcBef>
            </a:pP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ko-KR" alt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셈플기간은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각 분석대상에 따라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2002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에서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2015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까지의 데이터를 사용하였습니다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09144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="1" dirty="0"/>
              <a:t>그래서 </a:t>
            </a:r>
            <a:r>
              <a:rPr lang="en-US" altLang="ko-KR" b="1" dirty="0"/>
              <a:t>summary statistics</a:t>
            </a:r>
            <a:r>
              <a:rPr lang="ko-KR" altLang="en-US" b="1" dirty="0"/>
              <a:t>은 다음과 같습니다</a:t>
            </a:r>
            <a:r>
              <a:rPr lang="en-US" altLang="ko-KR" b="1" dirty="0"/>
              <a:t>.</a:t>
            </a:r>
          </a:p>
          <a:p>
            <a:endParaRPr lang="en-US" altLang="ko-KR" b="1" dirty="0"/>
          </a:p>
          <a:p>
            <a:r>
              <a:rPr lang="ko-KR" altLang="en-US" b="1" dirty="0"/>
              <a:t>패널 </a:t>
            </a:r>
            <a:r>
              <a:rPr lang="en-US" altLang="ko-KR" b="1" dirty="0"/>
              <a:t>A: </a:t>
            </a:r>
            <a:r>
              <a:rPr lang="ko-KR" altLang="en-US" b="1" dirty="0" err="1"/>
              <a:t>카운티별</a:t>
            </a:r>
            <a:r>
              <a:rPr lang="ko-KR" altLang="en-US" b="1" dirty="0"/>
              <a:t> </a:t>
            </a:r>
            <a:r>
              <a:rPr lang="ko-KR" altLang="en-US" b="1" dirty="0" err="1"/>
              <a:t>오피오이드</a:t>
            </a:r>
            <a:r>
              <a:rPr lang="ko-KR" altLang="en-US" b="1" dirty="0"/>
              <a:t> </a:t>
            </a:r>
            <a:r>
              <a:rPr lang="ko-KR" altLang="en-US" b="1" dirty="0" err="1"/>
              <a:t>처방률</a:t>
            </a:r>
            <a:r>
              <a:rPr lang="ko-KR" altLang="en-US" b="1" dirty="0"/>
              <a:t> 통계를 보여주고 있는데</a:t>
            </a:r>
            <a:r>
              <a:rPr lang="en-US" altLang="ko-KR" b="1" dirty="0"/>
              <a:t>, </a:t>
            </a:r>
            <a:endParaRPr lang="ko-KR" altLang="en-US" b="1" dirty="0"/>
          </a:p>
          <a:p>
            <a:r>
              <a:rPr lang="ko-KR" altLang="en-US" dirty="0" err="1"/>
              <a:t>셈플의</a:t>
            </a:r>
            <a:r>
              <a:rPr lang="ko-KR" altLang="en-US" dirty="0"/>
              <a:t> </a:t>
            </a:r>
            <a:r>
              <a:rPr lang="ko-KR" altLang="en-US" b="1" dirty="0"/>
              <a:t>평균 </a:t>
            </a:r>
            <a:r>
              <a:rPr lang="ko-KR" altLang="en-US" b="1" dirty="0" err="1"/>
              <a:t>오피오이드</a:t>
            </a:r>
            <a:r>
              <a:rPr lang="ko-KR" altLang="en-US" b="1" dirty="0"/>
              <a:t> </a:t>
            </a:r>
            <a:r>
              <a:rPr lang="ko-KR" altLang="en-US" b="1" dirty="0" err="1"/>
              <a:t>처방률은</a:t>
            </a:r>
            <a:r>
              <a:rPr lang="ko-KR" altLang="en-US" b="1" dirty="0"/>
              <a:t> </a:t>
            </a:r>
            <a:r>
              <a:rPr lang="en-US" altLang="ko-KR" b="1" dirty="0"/>
              <a:t>0.48</a:t>
            </a:r>
            <a:r>
              <a:rPr lang="ko-KR" altLang="en-US" dirty="0"/>
              <a:t>로 나타났습니다</a:t>
            </a:r>
            <a:r>
              <a:rPr lang="en-US" altLang="ko-KR" dirty="0"/>
              <a:t>.(</a:t>
            </a:r>
            <a:r>
              <a:rPr lang="ko-KR" altLang="en-US" dirty="0"/>
              <a:t>상당히 높으나</a:t>
            </a:r>
            <a:r>
              <a:rPr lang="en-US" altLang="ko-KR" dirty="0"/>
              <a:t>, CDC</a:t>
            </a:r>
            <a:r>
              <a:rPr lang="ko-KR" altLang="en-US" dirty="0"/>
              <a:t> 데이터와 </a:t>
            </a:r>
            <a:r>
              <a:rPr lang="ko-KR" altLang="en-US" dirty="0" err="1"/>
              <a:t>비교했을때는</a:t>
            </a:r>
            <a:r>
              <a:rPr lang="ko-KR" altLang="en-US" dirty="0"/>
              <a:t> 더 </a:t>
            </a:r>
            <a:r>
              <a:rPr lang="ko-KR" altLang="en-US" dirty="0" err="1"/>
              <a:t>낮게나오는편이라함</a:t>
            </a:r>
            <a:r>
              <a:rPr lang="en-US" altLang="ko-KR" dirty="0"/>
              <a:t>)</a:t>
            </a:r>
          </a:p>
          <a:p>
            <a:endParaRPr lang="en-US" altLang="ko-KR" b="1" dirty="0"/>
          </a:p>
          <a:p>
            <a:r>
              <a:rPr lang="ko-KR" altLang="en-US" b="1" dirty="0"/>
              <a:t>패널 </a:t>
            </a:r>
            <a:r>
              <a:rPr lang="en-US" altLang="ko-KR" b="1" dirty="0"/>
              <a:t>B: </a:t>
            </a:r>
            <a:r>
              <a:rPr lang="ko-KR" altLang="en-US" b="1" dirty="0"/>
              <a:t>사업체</a:t>
            </a:r>
            <a:r>
              <a:rPr lang="en-US" altLang="ko-KR" b="1" dirty="0"/>
              <a:t>-level IT </a:t>
            </a:r>
            <a:r>
              <a:rPr lang="ko-KR" altLang="en-US" b="1" dirty="0"/>
              <a:t>투자 정도를 나타냄</a:t>
            </a:r>
            <a:endParaRPr lang="en-US" altLang="ko-KR" b="1" dirty="0"/>
          </a:p>
          <a:p>
            <a:pPr lvl="1"/>
            <a:r>
              <a:rPr lang="ko-KR" altLang="en-US" b="0" dirty="0"/>
              <a:t>평균 매출</a:t>
            </a:r>
            <a:r>
              <a:rPr lang="en-US" altLang="ko-KR" b="0" dirty="0"/>
              <a:t>: $37.6 million</a:t>
            </a:r>
            <a:endParaRPr lang="ko-KR" altLang="en-US" b="0" dirty="0"/>
          </a:p>
          <a:p>
            <a:pPr lvl="1"/>
            <a:r>
              <a:rPr lang="ko-KR" altLang="en-US" b="0" dirty="0"/>
              <a:t>평균 직원 수</a:t>
            </a:r>
            <a:r>
              <a:rPr lang="en-US" altLang="ko-KR" b="0" dirty="0"/>
              <a:t>: 120.6</a:t>
            </a:r>
            <a:r>
              <a:rPr lang="ko-KR" altLang="en-US" b="0" dirty="0"/>
              <a:t>명</a:t>
            </a:r>
            <a:endParaRPr lang="en-US" altLang="ko-KR" b="0" dirty="0"/>
          </a:p>
          <a:p>
            <a:pPr lvl="1"/>
            <a:endParaRPr lang="en-US" altLang="ko-KR" b="0" dirty="0"/>
          </a:p>
          <a:p>
            <a:pPr lvl="1"/>
            <a:endParaRPr lang="en-US" altLang="ko-KR" b="0" dirty="0"/>
          </a:p>
          <a:p>
            <a:r>
              <a:rPr lang="en-US" altLang="ko-KR" dirty="0"/>
              <a:t>(</a:t>
            </a:r>
            <a:r>
              <a:rPr lang="ko-KR" altLang="en-US" b="0" dirty="0"/>
              <a:t>해당 카운티 내 총 </a:t>
            </a:r>
            <a:r>
              <a:rPr lang="ko-KR" altLang="en-US" b="0" dirty="0" err="1"/>
              <a:t>오피오이드</a:t>
            </a:r>
            <a:r>
              <a:rPr lang="ko-KR" altLang="en-US" b="0" dirty="0"/>
              <a:t> 처방 수를</a:t>
            </a:r>
            <a:r>
              <a:rPr lang="en-US" altLang="ko-KR" b="0" dirty="0"/>
              <a:t>, </a:t>
            </a:r>
            <a:r>
              <a:rPr lang="ko-KR" altLang="en-US" b="0" dirty="0"/>
              <a:t>해당 연도의 </a:t>
            </a:r>
            <a:r>
              <a:rPr lang="en-US" altLang="ko-KR" b="0" dirty="0" err="1"/>
              <a:t>MarketScan</a:t>
            </a:r>
            <a:r>
              <a:rPr lang="en-US" altLang="ko-KR" b="0" dirty="0"/>
              <a:t> </a:t>
            </a:r>
            <a:r>
              <a:rPr lang="ko-KR" altLang="en-US" b="0" dirty="0"/>
              <a:t>가입자 수로 정규화</a:t>
            </a:r>
            <a:r>
              <a:rPr lang="en-US" altLang="ko-KR" b="0" dirty="0"/>
              <a:t>(normalized)</a:t>
            </a:r>
            <a:r>
              <a:rPr lang="ko-KR" altLang="en-US" b="0" dirty="0"/>
              <a:t>한 값</a:t>
            </a:r>
            <a:r>
              <a:rPr lang="en-US" altLang="ko-KR" b="0" dirty="0"/>
              <a:t>)</a:t>
            </a:r>
          </a:p>
          <a:p>
            <a:r>
              <a:rPr lang="en-US" altLang="ko-KR" b="0" dirty="0"/>
              <a:t>(</a:t>
            </a:r>
            <a:r>
              <a:rPr lang="ko-KR" altLang="en-US" b="0" dirty="0"/>
              <a:t>본 샘플은 </a:t>
            </a:r>
            <a:r>
              <a:rPr lang="en-US" altLang="ko-KR" b="0" dirty="0"/>
              <a:t>2002</a:t>
            </a:r>
            <a:r>
              <a:rPr lang="ko-KR" altLang="en-US" b="0" dirty="0"/>
              <a:t>년부터 </a:t>
            </a:r>
            <a:r>
              <a:rPr lang="en-US" altLang="ko-KR" b="0" dirty="0"/>
              <a:t>2010</a:t>
            </a:r>
            <a:r>
              <a:rPr lang="ko-KR" altLang="en-US" b="0" dirty="0"/>
              <a:t>년까지 총 </a:t>
            </a:r>
            <a:r>
              <a:rPr lang="en-US" altLang="ko-KR" b="0" dirty="0"/>
              <a:t>3,080</a:t>
            </a:r>
            <a:r>
              <a:rPr lang="ko-KR" altLang="en-US" b="0" dirty="0"/>
              <a:t>개 카운티를 포함하고 있습니다</a:t>
            </a:r>
            <a:r>
              <a:rPr lang="en-US" altLang="ko-KR" b="0" dirty="0"/>
              <a:t>.)</a:t>
            </a:r>
          </a:p>
          <a:p>
            <a:r>
              <a:rPr lang="en-US" altLang="ko-KR" b="0" dirty="0"/>
              <a:t>(</a:t>
            </a:r>
            <a:r>
              <a:rPr lang="en-US" altLang="ko-KR" b="0" dirty="0" err="1"/>
              <a:t>MarketScan</a:t>
            </a:r>
            <a:r>
              <a:rPr lang="en-US" altLang="ko-KR" b="0" dirty="0"/>
              <a:t> </a:t>
            </a:r>
            <a:r>
              <a:rPr lang="ko-KR" altLang="en-US" b="0" dirty="0"/>
              <a:t>데이터는 </a:t>
            </a:r>
            <a:r>
              <a:rPr lang="en-US" altLang="ko-KR" b="0" dirty="0"/>
              <a:t>2015</a:t>
            </a:r>
            <a:r>
              <a:rPr lang="ko-KR" altLang="en-US" b="0" dirty="0"/>
              <a:t>년까지 이용 가능하지만</a:t>
            </a:r>
            <a:r>
              <a:rPr lang="en-US" altLang="ko-KR" b="0" dirty="0"/>
              <a:t>, </a:t>
            </a:r>
            <a:r>
              <a:rPr lang="ko-KR" altLang="en-US" b="0" dirty="0"/>
              <a:t>카운티 식별자는 </a:t>
            </a:r>
            <a:r>
              <a:rPr lang="en-US" altLang="ko-KR" b="0" dirty="0"/>
              <a:t>2010</a:t>
            </a:r>
            <a:r>
              <a:rPr lang="ko-KR" altLang="en-US" b="0" dirty="0" err="1"/>
              <a:t>년까지만</a:t>
            </a:r>
            <a:r>
              <a:rPr lang="ko-KR" altLang="en-US" b="0" dirty="0"/>
              <a:t> 제공되므로 해당 기간을 기준으로 분석을 진행하였습니다</a:t>
            </a:r>
            <a:r>
              <a:rPr lang="en-US" altLang="ko-KR" b="0" dirty="0"/>
              <a:t>.)</a:t>
            </a:r>
            <a:endParaRPr lang="ko-KR" altLang="en-US" b="0" dirty="0"/>
          </a:p>
          <a:p>
            <a:pPr lvl="1"/>
            <a:endParaRPr lang="ko-KR" altLang="en-US" b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0028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="0" dirty="0"/>
              <a:t>독립변수</a:t>
            </a:r>
            <a:r>
              <a:rPr lang="en-US" altLang="ko-KR" b="0" dirty="0"/>
              <a:t>(Independent Variable): Opioid prescription</a:t>
            </a:r>
            <a:r>
              <a:rPr lang="ko-KR" altLang="en-US" b="0" dirty="0"/>
              <a:t>인데</a:t>
            </a:r>
            <a:r>
              <a:rPr lang="en-US" altLang="ko-KR" b="0" dirty="0"/>
              <a:t>, </a:t>
            </a:r>
            <a:endParaRPr lang="ko-KR" altLang="en-US" b="0" dirty="0"/>
          </a:p>
          <a:p>
            <a:r>
              <a:rPr lang="ko-KR" altLang="en-US" b="0" dirty="0"/>
              <a:t>동일한 병명 진단을 받은 두 명의 </a:t>
            </a:r>
            <a:r>
              <a:rPr lang="ko-KR" altLang="en-US" b="0" dirty="0" err="1"/>
              <a:t>개인을</a:t>
            </a:r>
            <a:r>
              <a:rPr lang="ko-KR" altLang="en-US" b="0" dirty="0"/>
              <a:t> 같은 연령 및 성별 등을 기준으로 매칭하여</a:t>
            </a:r>
            <a:r>
              <a:rPr lang="en-US" altLang="ko-KR" b="0" dirty="0"/>
              <a:t>, </a:t>
            </a:r>
            <a:endParaRPr lang="ko-KR" altLang="en-US" b="0" dirty="0"/>
          </a:p>
          <a:p>
            <a:r>
              <a:rPr lang="ko-KR" altLang="en-US" b="0" dirty="0"/>
              <a:t>해당 연도에 </a:t>
            </a:r>
            <a:r>
              <a:rPr lang="ko-KR" altLang="en-US" b="0" dirty="0" err="1"/>
              <a:t>오피오이드</a:t>
            </a:r>
            <a:r>
              <a:rPr lang="ko-KR" altLang="en-US" b="0" dirty="0"/>
              <a:t> 처방을 </a:t>
            </a:r>
            <a:r>
              <a:rPr lang="ko-KR" altLang="en-US" b="0" dirty="0" err="1"/>
              <a:t>받았으로</a:t>
            </a:r>
            <a:r>
              <a:rPr lang="ko-KR" altLang="en-US" b="0" dirty="0"/>
              <a:t> 경우 </a:t>
            </a:r>
            <a:r>
              <a:rPr lang="en-US" altLang="ko-KR" b="0" dirty="0"/>
              <a:t>1, </a:t>
            </a:r>
            <a:r>
              <a:rPr lang="ko-KR" altLang="en-US" b="0" dirty="0"/>
              <a:t>받지 않음 </a:t>
            </a:r>
            <a:r>
              <a:rPr lang="en-US" altLang="ko-KR" b="0" dirty="0"/>
              <a:t>0</a:t>
            </a:r>
            <a:r>
              <a:rPr lang="ko-KR" altLang="en-US" b="0" dirty="0"/>
              <a:t>인 </a:t>
            </a:r>
            <a:r>
              <a:rPr lang="en-US" altLang="ko-KR" b="0" dirty="0"/>
              <a:t>dummy </a:t>
            </a:r>
            <a:r>
              <a:rPr lang="en-US" altLang="ko-KR" b="0" dirty="0" err="1"/>
              <a:t>variabl</a:t>
            </a:r>
            <a:r>
              <a:rPr lang="ko-KR" altLang="en-US" b="0" dirty="0"/>
              <a:t>이고</a:t>
            </a:r>
            <a:r>
              <a:rPr lang="en-US" altLang="ko-KR" b="0" dirty="0"/>
              <a:t>,</a:t>
            </a:r>
            <a:endParaRPr lang="ko-KR" altLang="en-US" b="0" dirty="0"/>
          </a:p>
          <a:p>
            <a:endParaRPr lang="en-US" altLang="ko-KR" b="0" dirty="0"/>
          </a:p>
          <a:p>
            <a:r>
              <a:rPr lang="ko-KR" altLang="en-US" b="0" dirty="0"/>
              <a:t>종속변수</a:t>
            </a:r>
            <a:r>
              <a:rPr lang="en-US" altLang="ko-KR" b="0" dirty="0"/>
              <a:t>(Dependent Variable)</a:t>
            </a:r>
            <a:r>
              <a:rPr lang="ko-KR" altLang="en-US" b="0" dirty="0"/>
              <a:t>는 </a:t>
            </a:r>
            <a:r>
              <a:rPr lang="en-US" altLang="ko-KR" b="0" dirty="0"/>
              <a:t>employed </a:t>
            </a:r>
            <a:r>
              <a:rPr lang="ko-KR" altLang="en-US" b="0" dirty="0"/>
              <a:t>상태인데</a:t>
            </a:r>
            <a:r>
              <a:rPr lang="en-US" altLang="ko-KR" b="0" dirty="0"/>
              <a:t>, </a:t>
            </a:r>
            <a:endParaRPr lang="ko-KR" altLang="en-US" b="0" dirty="0"/>
          </a:p>
          <a:p>
            <a:r>
              <a:rPr lang="en-US" altLang="ko-KR" b="0" dirty="0"/>
              <a:t>Opioid </a:t>
            </a:r>
            <a:r>
              <a:rPr lang="ko-KR" altLang="en-US" b="0" dirty="0" err="1"/>
              <a:t>처방받은지</a:t>
            </a:r>
            <a:r>
              <a:rPr lang="ko-KR" altLang="en-US" b="0" dirty="0"/>
              <a:t> </a:t>
            </a:r>
            <a:r>
              <a:rPr lang="en-US" altLang="ko-KR" b="0" dirty="0"/>
              <a:t>5</a:t>
            </a:r>
            <a:r>
              <a:rPr lang="ko-KR" altLang="en-US" b="0" dirty="0"/>
              <a:t>년 후 고용상태를 유지하고 있는지 아닌지를 변수입니다</a:t>
            </a:r>
            <a:r>
              <a:rPr lang="en-US" altLang="ko-KR" b="0" dirty="0"/>
              <a:t>, </a:t>
            </a:r>
            <a:endParaRPr lang="ko-KR" altLang="en-US" b="0" dirty="0"/>
          </a:p>
          <a:p>
            <a:endParaRPr lang="en-US" altLang="ko-KR" b="0" dirty="0"/>
          </a:p>
          <a:p>
            <a:r>
              <a:rPr lang="ko-KR" altLang="en-US" b="0" dirty="0"/>
              <a:t>고정효과</a:t>
            </a:r>
            <a:r>
              <a:rPr lang="en-US" altLang="ko-KR" b="0" dirty="0"/>
              <a:t>(Fixed Effects)</a:t>
            </a:r>
            <a:endParaRPr lang="ko-KR" altLang="en-US" b="0" dirty="0"/>
          </a:p>
          <a:p>
            <a:r>
              <a:rPr lang="ko-KR" altLang="en-US" b="0" dirty="0"/>
              <a:t>카운티</a:t>
            </a:r>
            <a:r>
              <a:rPr lang="en-US" altLang="ko-KR" b="0" dirty="0"/>
              <a:t>-</a:t>
            </a:r>
            <a:r>
              <a:rPr lang="ko-KR" altLang="en-US" b="0" dirty="0"/>
              <a:t>연도</a:t>
            </a:r>
            <a:r>
              <a:rPr lang="en-US" altLang="ko-KR" b="0" dirty="0"/>
              <a:t>-</a:t>
            </a:r>
            <a:r>
              <a:rPr lang="ko-KR" altLang="en-US" b="0" dirty="0"/>
              <a:t>연령</a:t>
            </a:r>
            <a:r>
              <a:rPr lang="en-US" altLang="ko-KR" b="0" dirty="0"/>
              <a:t>-</a:t>
            </a:r>
            <a:r>
              <a:rPr lang="ko-KR" altLang="en-US" b="0" dirty="0"/>
              <a:t>성별</a:t>
            </a:r>
            <a:r>
              <a:rPr lang="en-US" altLang="ko-KR" b="0" dirty="0"/>
              <a:t>-</a:t>
            </a:r>
            <a:r>
              <a:rPr lang="ko-KR" altLang="en-US" b="0" dirty="0"/>
              <a:t>진단명</a:t>
            </a:r>
            <a:r>
              <a:rPr lang="en-US" altLang="ko-KR" b="0" dirty="0"/>
              <a:t>, </a:t>
            </a:r>
            <a:r>
              <a:rPr lang="ko-KR" altLang="en-US" b="0" dirty="0"/>
              <a:t>보험 플랜 유형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6798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그리고 추가로</a:t>
            </a:r>
            <a:r>
              <a:rPr lang="en-US" altLang="ko-KR" dirty="0"/>
              <a:t>, 2SLS estimation</a:t>
            </a:r>
            <a:r>
              <a:rPr lang="ko-KR" altLang="en-US" dirty="0"/>
              <a:t>을 사용하는데</a:t>
            </a:r>
            <a:r>
              <a:rPr lang="en-US" altLang="ko-KR" dirty="0"/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r>
              <a:rPr lang="en-US" altLang="ko-KR" b="1" dirty="0"/>
              <a:t>First stage</a:t>
            </a:r>
            <a:r>
              <a:rPr lang="ko-KR" altLang="en-US" b="1" dirty="0"/>
              <a:t>에서 </a:t>
            </a:r>
            <a:endParaRPr lang="en-US" altLang="ko-KR" b="1" dirty="0"/>
          </a:p>
          <a:p>
            <a:r>
              <a:rPr lang="ko-KR" altLang="en-US" b="1" dirty="0"/>
              <a:t>도구변수</a:t>
            </a:r>
            <a:r>
              <a:rPr lang="en-US" altLang="ko-KR" b="1" dirty="0"/>
              <a:t>(Instrumental Variable) </a:t>
            </a:r>
            <a:r>
              <a:rPr lang="ko-KR" altLang="en-US" b="1" dirty="0"/>
              <a:t>로는 </a:t>
            </a:r>
          </a:p>
          <a:p>
            <a:r>
              <a:rPr lang="ko-KR" altLang="en-US" dirty="0"/>
              <a:t>**의사의 </a:t>
            </a:r>
            <a:r>
              <a:rPr lang="ko-KR" altLang="en-US" dirty="0" err="1"/>
              <a:t>오피오이드</a:t>
            </a:r>
            <a:r>
              <a:rPr lang="ko-KR" altLang="en-US" dirty="0"/>
              <a:t> 처방 성향</a:t>
            </a:r>
            <a:r>
              <a:rPr lang="en-US" altLang="ko-KR" dirty="0"/>
              <a:t>(propensity)**</a:t>
            </a:r>
            <a:r>
              <a:rPr lang="ko-KR" altLang="en-US" dirty="0"/>
              <a:t>을 도구변수로 설정</a:t>
            </a:r>
            <a:endParaRPr lang="en-US" altLang="ko-KR" dirty="0"/>
          </a:p>
          <a:p>
            <a:r>
              <a:rPr lang="en-US" altLang="ko-KR" dirty="0"/>
              <a:t>- Doctor opioid-prescribing intensity: </a:t>
            </a:r>
            <a:r>
              <a:rPr lang="ko-KR" altLang="en-US" dirty="0"/>
              <a:t>특정 병명에</a:t>
            </a:r>
            <a:r>
              <a:rPr lang="en-US" altLang="ko-KR" dirty="0"/>
              <a:t> </a:t>
            </a:r>
            <a:r>
              <a:rPr lang="ko-KR" altLang="en-US" dirty="0"/>
              <a:t>대해 </a:t>
            </a:r>
            <a:r>
              <a:rPr lang="ko-KR" altLang="en-US" b="1" dirty="0"/>
              <a:t>이전 연도에 해당 의사가 </a:t>
            </a:r>
            <a:r>
              <a:rPr lang="ko-KR" altLang="en-US" b="1" dirty="0" err="1"/>
              <a:t>오피오이드를</a:t>
            </a:r>
            <a:r>
              <a:rPr lang="ko-KR" altLang="en-US" b="1" dirty="0"/>
              <a:t> 처방한 비율 입니다</a:t>
            </a:r>
            <a:r>
              <a:rPr lang="en-US" altLang="ko-KR" b="1" dirty="0"/>
              <a:t>. </a:t>
            </a:r>
            <a:endParaRPr lang="ko-KR" altLang="en-US" dirty="0"/>
          </a:p>
          <a:p>
            <a:endParaRPr lang="en-US" altLang="ko-KR" b="1" dirty="0"/>
          </a:p>
          <a:p>
            <a:r>
              <a:rPr lang="ko-KR" altLang="en-US" b="1" dirty="0"/>
              <a:t>도구변수</a:t>
            </a:r>
            <a:r>
              <a:rPr lang="en-US" altLang="ko-KR" b="1" dirty="0"/>
              <a:t> </a:t>
            </a:r>
            <a:r>
              <a:rPr lang="ko-KR" altLang="en-US" b="1" dirty="0"/>
              <a:t>근거로서 기존 연구에서는</a:t>
            </a:r>
            <a:r>
              <a:rPr lang="en-US" altLang="ko-KR" b="1" dirty="0"/>
              <a:t>, </a:t>
            </a:r>
          </a:p>
          <a:p>
            <a:r>
              <a:rPr lang="ko-KR" altLang="en-US" b="0" dirty="0"/>
              <a:t>환자가 </a:t>
            </a:r>
            <a:r>
              <a:rPr lang="ko-KR" altLang="en-US" b="0" dirty="0" err="1"/>
              <a:t>오피오이드</a:t>
            </a:r>
            <a:r>
              <a:rPr lang="ko-KR" altLang="en-US" b="0" dirty="0"/>
              <a:t> </a:t>
            </a:r>
            <a:r>
              <a:rPr lang="ko-KR" altLang="en-US" b="0" dirty="0" err="1"/>
              <a:t>처방률이</a:t>
            </a:r>
            <a:r>
              <a:rPr lang="ko-KR" altLang="en-US" b="0" dirty="0"/>
              <a:t> 높은</a:t>
            </a:r>
            <a:r>
              <a:rPr lang="en-US" altLang="ko-KR" b="0" dirty="0"/>
              <a:t>(top prescriber) </a:t>
            </a:r>
            <a:r>
              <a:rPr lang="ko-KR" altLang="en-US" b="0" dirty="0"/>
              <a:t>의사에게 배정될 경우 </a:t>
            </a:r>
            <a:endParaRPr lang="en-US" altLang="ko-KR" b="0" dirty="0"/>
          </a:p>
          <a:p>
            <a:r>
              <a:rPr lang="ko-KR" altLang="en-US" b="0" dirty="0"/>
              <a:t>장기 </a:t>
            </a:r>
            <a:r>
              <a:rPr lang="ko-KR" altLang="en-US" b="0" dirty="0" err="1"/>
              <a:t>오피오이드</a:t>
            </a:r>
            <a:r>
              <a:rPr lang="ko-KR" altLang="en-US" b="0" dirty="0"/>
              <a:t> 사용 확률이 </a:t>
            </a:r>
            <a:r>
              <a:rPr lang="en-US" altLang="ko-KR" b="0" dirty="0"/>
              <a:t>20% </a:t>
            </a:r>
            <a:r>
              <a:rPr lang="ko-KR" altLang="en-US" b="0" dirty="0"/>
              <a:t>증가하고</a:t>
            </a:r>
            <a:r>
              <a:rPr lang="en-US" altLang="ko-KR" b="0" dirty="0"/>
              <a:t>, </a:t>
            </a:r>
            <a:r>
              <a:rPr lang="ko-KR" altLang="en-US" b="0" dirty="0" err="1"/>
              <a:t>오피오이드</a:t>
            </a:r>
            <a:r>
              <a:rPr lang="ko-KR" altLang="en-US" b="0" dirty="0"/>
              <a:t> 사용 장애</a:t>
            </a:r>
            <a:r>
              <a:rPr lang="en-US" altLang="ko-KR" b="0" dirty="0"/>
              <a:t>(OUD) </a:t>
            </a:r>
            <a:r>
              <a:rPr lang="ko-KR" altLang="en-US" b="0" dirty="0"/>
              <a:t>확률이 </a:t>
            </a:r>
            <a:r>
              <a:rPr lang="en-US" altLang="ko-KR" b="0" dirty="0"/>
              <a:t>4% </a:t>
            </a:r>
            <a:r>
              <a:rPr lang="ko-KR" altLang="en-US" b="0" dirty="0"/>
              <a:t>증가</a:t>
            </a:r>
          </a:p>
          <a:p>
            <a:endParaRPr lang="en-US" altLang="ko-KR" b="0" dirty="0"/>
          </a:p>
          <a:p>
            <a:r>
              <a:rPr lang="ko-KR" altLang="en-US" b="0" dirty="0"/>
              <a:t>그리고 </a:t>
            </a:r>
            <a:r>
              <a:rPr lang="en-US" altLang="ko-KR" b="0" dirty="0"/>
              <a:t>Second Stage</a:t>
            </a:r>
            <a:r>
              <a:rPr lang="ko-KR" altLang="en-US" b="0" dirty="0"/>
              <a:t>에서 도구변수를 활용해 추정된 </a:t>
            </a:r>
            <a:r>
              <a:rPr lang="ko-KR" altLang="en-US" b="0" dirty="0" err="1"/>
              <a:t>오피오이드</a:t>
            </a:r>
            <a:r>
              <a:rPr lang="ko-KR" altLang="en-US" b="0" dirty="0"/>
              <a:t> </a:t>
            </a:r>
            <a:r>
              <a:rPr lang="ko-KR" altLang="en-US" b="0" dirty="0" err="1"/>
              <a:t>처방률을</a:t>
            </a:r>
            <a:r>
              <a:rPr lang="ko-KR" altLang="en-US" b="0" dirty="0"/>
              <a:t> 사용하여</a:t>
            </a:r>
            <a:r>
              <a:rPr lang="en-US" altLang="ko-KR" b="0" dirty="0"/>
              <a:t>, 5</a:t>
            </a:r>
            <a:r>
              <a:rPr lang="ko-KR" altLang="en-US" b="0" dirty="0"/>
              <a:t>년 후 고용률 차이를 분석합니다</a:t>
            </a:r>
            <a:r>
              <a:rPr lang="en-US" altLang="ko-KR" b="0" dirty="0"/>
              <a:t>. </a:t>
            </a:r>
            <a:endParaRPr lang="ko-KR" altLang="en-US" b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5760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="0" dirty="0"/>
              <a:t>그래서 결과는 다음과 같습니다</a:t>
            </a:r>
            <a:r>
              <a:rPr lang="en-US" altLang="ko-KR" b="0" dirty="0"/>
              <a:t>. </a:t>
            </a:r>
          </a:p>
          <a:p>
            <a:endParaRPr lang="en-US" altLang="ko-KR" b="0" dirty="0"/>
          </a:p>
          <a:p>
            <a:r>
              <a:rPr lang="en-US" altLang="ko-KR" b="0" dirty="0"/>
              <a:t>Column 1</a:t>
            </a:r>
            <a:r>
              <a:rPr lang="ko-KR" altLang="en-US" b="0" dirty="0"/>
              <a:t>에서는 기본 </a:t>
            </a:r>
            <a:r>
              <a:rPr lang="en-US" altLang="ko-KR" b="0" dirty="0"/>
              <a:t>OLS regression</a:t>
            </a:r>
            <a:r>
              <a:rPr lang="ko-KR" altLang="en-US" b="0" dirty="0"/>
              <a:t>을 보여주고 있는데</a:t>
            </a:r>
            <a:r>
              <a:rPr lang="en-US" altLang="ko-KR" b="0" dirty="0"/>
              <a:t>, </a:t>
            </a:r>
          </a:p>
          <a:p>
            <a:r>
              <a:rPr lang="en-US" altLang="ko-KR" b="0" dirty="0"/>
              <a:t>Opioid </a:t>
            </a:r>
            <a:r>
              <a:rPr lang="ko-KR" altLang="en-US" b="0" dirty="0"/>
              <a:t>처방과 </a:t>
            </a:r>
            <a:r>
              <a:rPr lang="en-US" altLang="ko-KR" b="0" dirty="0"/>
              <a:t>5</a:t>
            </a:r>
            <a:r>
              <a:rPr lang="ko-KR" altLang="en-US" b="0" dirty="0" err="1"/>
              <a:t>년후</a:t>
            </a:r>
            <a:r>
              <a:rPr lang="ko-KR" altLang="en-US" b="0" dirty="0"/>
              <a:t> 고용상태는 음의 상관관계를 가지고</a:t>
            </a:r>
            <a:r>
              <a:rPr lang="en-US" altLang="ko-KR" b="0" dirty="0"/>
              <a:t>, </a:t>
            </a:r>
            <a:r>
              <a:rPr lang="ko-KR" altLang="en-US" b="0" dirty="0"/>
              <a:t>계수는 </a:t>
            </a:r>
            <a:r>
              <a:rPr lang="en-US" altLang="ko-KR" b="0" dirty="0"/>
              <a:t>1% </a:t>
            </a:r>
            <a:r>
              <a:rPr lang="ko-KR" altLang="en-US" b="0" dirty="0"/>
              <a:t>유의수준에서 통계적으로 유의미함</a:t>
            </a:r>
            <a:endParaRPr lang="en-US" altLang="ko-KR" b="0" dirty="0"/>
          </a:p>
          <a:p>
            <a:r>
              <a:rPr lang="ko-KR" altLang="en-US" b="0" dirty="0"/>
              <a:t>결론적으로</a:t>
            </a:r>
            <a:r>
              <a:rPr lang="en-US" altLang="ko-KR" b="0" dirty="0"/>
              <a:t>, </a:t>
            </a:r>
            <a:r>
              <a:rPr lang="ko-KR" altLang="en-US" b="0" dirty="0" err="1"/>
              <a:t>오피오이드를</a:t>
            </a:r>
            <a:r>
              <a:rPr lang="ko-KR" altLang="en-US" b="0" dirty="0"/>
              <a:t> </a:t>
            </a:r>
            <a:r>
              <a:rPr lang="ko-KR" altLang="en-US" b="0" dirty="0" err="1"/>
              <a:t>처방받은</a:t>
            </a:r>
            <a:r>
              <a:rPr lang="ko-KR" altLang="en-US" b="0" dirty="0"/>
              <a:t> 개인</a:t>
            </a:r>
            <a:r>
              <a:rPr lang="en-US" altLang="ko-KR" b="0" dirty="0"/>
              <a:t>(treated individuals)</a:t>
            </a:r>
            <a:r>
              <a:rPr lang="ko-KR" altLang="en-US" b="0" dirty="0"/>
              <a:t>은 </a:t>
            </a:r>
            <a:r>
              <a:rPr lang="en-US" altLang="ko-KR" b="0" dirty="0"/>
              <a:t>5</a:t>
            </a:r>
            <a:r>
              <a:rPr lang="ko-KR" altLang="en-US" b="0" dirty="0"/>
              <a:t>년 후 고용 상태를 유지할 확률이 </a:t>
            </a:r>
            <a:r>
              <a:rPr lang="en-US" altLang="ko-KR" b="0" dirty="0"/>
              <a:t>1.7%</a:t>
            </a:r>
            <a:r>
              <a:rPr lang="ko-KR" altLang="en-US" b="0" dirty="0"/>
              <a:t>포인트 낮은 것으로 나타났고</a:t>
            </a:r>
            <a:r>
              <a:rPr lang="en-US" altLang="ko-KR" b="0" dirty="0"/>
              <a:t>, </a:t>
            </a:r>
            <a:endParaRPr lang="ko-KR" altLang="en-US" b="0" dirty="0"/>
          </a:p>
          <a:p>
            <a:endParaRPr lang="en-US" altLang="ko-KR" b="0" dirty="0"/>
          </a:p>
          <a:p>
            <a:r>
              <a:rPr lang="en-US" altLang="ko-KR" b="0" dirty="0"/>
              <a:t>Column 2-3</a:t>
            </a:r>
            <a:r>
              <a:rPr lang="ko-KR" altLang="en-US" b="0" dirty="0"/>
              <a:t>에서는 </a:t>
            </a:r>
            <a:r>
              <a:rPr lang="en-US" altLang="ko-KR" b="0" dirty="0"/>
              <a:t>2SLS regression</a:t>
            </a:r>
            <a:r>
              <a:rPr lang="ko-KR" altLang="en-US" b="0" dirty="0"/>
              <a:t>을 진행하였는데</a:t>
            </a:r>
            <a:r>
              <a:rPr lang="en-US" altLang="ko-KR" b="0" dirty="0"/>
              <a:t>, </a:t>
            </a:r>
          </a:p>
          <a:p>
            <a:r>
              <a:rPr lang="en-US" altLang="ko-KR" b="0" dirty="0"/>
              <a:t>1</a:t>
            </a:r>
            <a:r>
              <a:rPr lang="ko-KR" altLang="en-US" b="0" dirty="0"/>
              <a:t>단계 회귀 분석</a:t>
            </a:r>
            <a:r>
              <a:rPr lang="en-US" altLang="ko-KR" b="0" dirty="0"/>
              <a:t>(First-stage results, Column 2)</a:t>
            </a:r>
          </a:p>
          <a:p>
            <a:r>
              <a:rPr lang="ko-KR" altLang="en-US" b="0" dirty="0"/>
              <a:t>의사의 </a:t>
            </a:r>
            <a:r>
              <a:rPr lang="ko-KR" altLang="en-US" b="0" dirty="0" err="1"/>
              <a:t>오피오이드</a:t>
            </a:r>
            <a:r>
              <a:rPr lang="ko-KR" altLang="en-US" b="0" dirty="0"/>
              <a:t> 처방 강도</a:t>
            </a:r>
            <a:r>
              <a:rPr lang="en-US" altLang="ko-KR" b="0" dirty="0"/>
              <a:t>(opioid-prescribing intensity)</a:t>
            </a:r>
            <a:r>
              <a:rPr lang="ko-KR" altLang="en-US" b="0" dirty="0"/>
              <a:t>는 개인의 </a:t>
            </a:r>
            <a:r>
              <a:rPr lang="ko-KR" altLang="en-US" b="0" dirty="0" err="1"/>
              <a:t>오피오이드</a:t>
            </a:r>
            <a:r>
              <a:rPr lang="ko-KR" altLang="en-US" b="0" dirty="0"/>
              <a:t> 처방 여부를 </a:t>
            </a:r>
            <a:r>
              <a:rPr lang="en-US" altLang="ko-KR" b="0" dirty="0"/>
              <a:t>1% </a:t>
            </a:r>
            <a:r>
              <a:rPr lang="ko-KR" altLang="en-US" b="0" dirty="0"/>
              <a:t>유의수준에서 유의미하게 예측</a:t>
            </a:r>
          </a:p>
          <a:p>
            <a:endParaRPr lang="en-US" altLang="ko-KR" b="0" dirty="0"/>
          </a:p>
          <a:p>
            <a:r>
              <a:rPr lang="en-US" altLang="ko-KR" b="0" dirty="0"/>
              <a:t>2</a:t>
            </a:r>
            <a:r>
              <a:rPr lang="ko-KR" altLang="en-US" b="0" dirty="0"/>
              <a:t>단계 회귀 분석에서 도구변수를 이용해</a:t>
            </a:r>
            <a:r>
              <a:rPr lang="en-US" altLang="ko-KR" b="0" dirty="0"/>
              <a:t> </a:t>
            </a:r>
            <a:r>
              <a:rPr lang="ko-KR" altLang="en-US" b="0" dirty="0"/>
              <a:t>추정된 </a:t>
            </a:r>
            <a:r>
              <a:rPr lang="ko-KR" altLang="en-US" b="0" dirty="0" err="1"/>
              <a:t>오피오이드</a:t>
            </a:r>
            <a:r>
              <a:rPr lang="ko-KR" altLang="en-US" b="0" dirty="0"/>
              <a:t> </a:t>
            </a:r>
            <a:r>
              <a:rPr lang="ko-KR" altLang="en-US" b="0" dirty="0" err="1"/>
              <a:t>처방률을</a:t>
            </a:r>
            <a:r>
              <a:rPr lang="ko-KR" altLang="en-US" b="0" dirty="0"/>
              <a:t> 본 결과</a:t>
            </a:r>
            <a:r>
              <a:rPr lang="en-US" altLang="ko-KR" b="0" dirty="0"/>
              <a:t>,</a:t>
            </a:r>
          </a:p>
          <a:p>
            <a:r>
              <a:rPr lang="ko-KR" altLang="en-US" b="0" dirty="0" err="1"/>
              <a:t>오피오이드</a:t>
            </a:r>
            <a:r>
              <a:rPr lang="ko-KR" altLang="en-US" b="0" dirty="0"/>
              <a:t> 처방을 받은 </a:t>
            </a:r>
            <a:r>
              <a:rPr lang="ko-KR" altLang="en-US" b="0" dirty="0" err="1"/>
              <a:t>개인은</a:t>
            </a:r>
            <a:r>
              <a:rPr lang="ko-KR" altLang="en-US" b="0" dirty="0"/>
              <a:t> </a:t>
            </a:r>
            <a:r>
              <a:rPr lang="en-US" altLang="ko-KR" b="0" dirty="0"/>
              <a:t>5</a:t>
            </a:r>
            <a:r>
              <a:rPr lang="ko-KR" altLang="en-US" b="0" dirty="0"/>
              <a:t>년 후 샘플내 기업에서 고용될 확률이 </a:t>
            </a:r>
            <a:r>
              <a:rPr lang="en-US" altLang="ko-KR" b="0" dirty="0"/>
              <a:t>2% </a:t>
            </a:r>
            <a:r>
              <a:rPr lang="ko-KR" altLang="en-US" b="0" dirty="0"/>
              <a:t>낮음</a:t>
            </a:r>
            <a:r>
              <a:rPr lang="en-US" altLang="ko-KR" b="0" dirty="0"/>
              <a:t>(OLS regression</a:t>
            </a:r>
            <a:r>
              <a:rPr lang="ko-KR" altLang="en-US" b="0" dirty="0"/>
              <a:t>과 </a:t>
            </a:r>
            <a:r>
              <a:rPr lang="ko-KR" altLang="en-US" b="0" dirty="0" err="1"/>
              <a:t>비슷</a:t>
            </a:r>
            <a:r>
              <a:rPr lang="en-US" altLang="ko-KR" b="0" dirty="0"/>
              <a:t>)</a:t>
            </a:r>
            <a:endParaRPr lang="ko-KR" altLang="en-US" b="0" dirty="0"/>
          </a:p>
          <a:p>
            <a:endParaRPr lang="en-US" altLang="ko-KR" b="0" dirty="0"/>
          </a:p>
          <a:p>
            <a:r>
              <a:rPr lang="ko-KR" altLang="en-US" b="0" dirty="0"/>
              <a:t>한편</a:t>
            </a:r>
            <a:r>
              <a:rPr lang="en-US" altLang="ko-KR" b="0" dirty="0"/>
              <a:t>, </a:t>
            </a:r>
            <a:r>
              <a:rPr lang="ko-KR" altLang="en-US" dirty="0"/>
              <a:t>향후 취업 기회가 더 </a:t>
            </a:r>
            <a:r>
              <a:rPr lang="ko-KR" altLang="en-US" dirty="0" err="1"/>
              <a:t>안좋은</a:t>
            </a:r>
            <a:r>
              <a:rPr lang="ko-KR" altLang="en-US" dirty="0"/>
              <a:t> 개인들이 </a:t>
            </a:r>
            <a:r>
              <a:rPr lang="ko-KR" altLang="en-US" dirty="0" err="1"/>
              <a:t>오피오이드</a:t>
            </a:r>
            <a:r>
              <a:rPr lang="ko-KR" altLang="en-US" dirty="0"/>
              <a:t> 처방을 더 많이 하는 의사를 찾아갈 가능성이 있는 경우가 있을 수 있기 때문에</a:t>
            </a:r>
            <a:r>
              <a:rPr lang="en-US" altLang="ko-KR" dirty="0"/>
              <a:t>, </a:t>
            </a:r>
          </a:p>
          <a:p>
            <a:r>
              <a:rPr lang="en-US" altLang="ko-KR" b="0" dirty="0"/>
              <a:t>column 4-9</a:t>
            </a:r>
            <a:r>
              <a:rPr lang="ko-KR" altLang="en-US" b="0" dirty="0"/>
              <a:t>는 </a:t>
            </a:r>
            <a:r>
              <a:rPr lang="en-US" altLang="ko-KR" b="0" dirty="0"/>
              <a:t>Sample</a:t>
            </a:r>
            <a:r>
              <a:rPr lang="ko-KR" altLang="en-US" b="0" dirty="0"/>
              <a:t>을 제한하여 </a:t>
            </a:r>
            <a:r>
              <a:rPr lang="en-US" altLang="ko-KR" b="0" dirty="0"/>
              <a:t>2SLS regression</a:t>
            </a:r>
            <a:r>
              <a:rPr lang="ko-KR" altLang="en-US" b="0" dirty="0"/>
              <a:t>을 시행</a:t>
            </a:r>
            <a:endParaRPr lang="en-US" altLang="ko-KR" b="0" dirty="0"/>
          </a:p>
          <a:p>
            <a:endParaRPr lang="en-US" altLang="ko-KR" b="0" dirty="0"/>
          </a:p>
          <a:p>
            <a:r>
              <a:rPr lang="en-US" altLang="ko-KR" b="1" dirty="0"/>
              <a:t>4-5: </a:t>
            </a:r>
            <a:r>
              <a:rPr lang="en-US" altLang="ko-KR" b="0" dirty="0"/>
              <a:t>Sample</a:t>
            </a:r>
            <a:r>
              <a:rPr lang="ko-KR" altLang="en-US" b="0" dirty="0"/>
              <a:t>에서 </a:t>
            </a:r>
            <a:r>
              <a:rPr lang="ko-KR" altLang="en-US" dirty="0" err="1"/>
              <a:t>오피오이드</a:t>
            </a:r>
            <a:r>
              <a:rPr lang="ko-KR" altLang="en-US" dirty="0"/>
              <a:t> 처방을 </a:t>
            </a:r>
            <a:r>
              <a:rPr lang="ko-KR" altLang="en-US" dirty="0" err="1"/>
              <a:t>많이하는</a:t>
            </a:r>
            <a:r>
              <a:rPr lang="ko-KR" altLang="en-US" dirty="0"/>
              <a:t> 상위 </a:t>
            </a:r>
            <a:r>
              <a:rPr lang="en-US" altLang="ko-KR" dirty="0"/>
              <a:t>10%</a:t>
            </a:r>
            <a:r>
              <a:rPr lang="ko-KR" altLang="en-US" dirty="0"/>
              <a:t>에 해당하는 의사들을 제외하여 분석을 하였고</a:t>
            </a:r>
            <a:r>
              <a:rPr lang="en-US" altLang="ko-KR" dirty="0"/>
              <a:t>, </a:t>
            </a:r>
          </a:p>
          <a:p>
            <a:r>
              <a:rPr lang="en-US" altLang="ko-KR" b="1" dirty="0"/>
              <a:t>6-7: </a:t>
            </a:r>
            <a:r>
              <a:rPr lang="ko-KR" altLang="en-US" b="0" dirty="0"/>
              <a:t>소득 불평등이 상위 </a:t>
            </a:r>
            <a:r>
              <a:rPr lang="en-US" altLang="ko-KR" b="0" dirty="0"/>
              <a:t>10%</a:t>
            </a:r>
            <a:r>
              <a:rPr lang="ko-KR" altLang="en-US" b="0" dirty="0"/>
              <a:t>에 해당하는 카운티를 제외 </a:t>
            </a:r>
            <a:endParaRPr lang="en-US" altLang="ko-KR" b="0" dirty="0"/>
          </a:p>
          <a:p>
            <a:r>
              <a:rPr lang="en-US" altLang="ko-KR" b="0" dirty="0"/>
              <a:t>(</a:t>
            </a:r>
            <a:r>
              <a:rPr lang="ko-KR" altLang="en-US" b="0" dirty="0"/>
              <a:t>이러한 소득 불평등이 높은 카운티에서는 저소득층 개인들이 상대적으로 낮은 품질의 의사를 찾아가는 경향이 있을 수 있으며</a:t>
            </a:r>
            <a:r>
              <a:rPr lang="en-US" altLang="ko-KR" b="0" dirty="0"/>
              <a:t>, </a:t>
            </a:r>
            <a:r>
              <a:rPr lang="ko-KR" altLang="en-US" b="0" dirty="0"/>
              <a:t>이러한 의사들은 </a:t>
            </a:r>
            <a:r>
              <a:rPr lang="ko-KR" altLang="en-US" b="0" dirty="0" err="1"/>
              <a:t>오피오이드를</a:t>
            </a:r>
            <a:r>
              <a:rPr lang="ko-KR" altLang="en-US" b="0" dirty="0"/>
              <a:t> 처방할 가능성이 더 높을 수 있다</a:t>
            </a:r>
            <a:r>
              <a:rPr lang="en-US" altLang="ko-KR" b="0" dirty="0"/>
              <a:t>.) - </a:t>
            </a:r>
            <a:r>
              <a:rPr lang="ko-KR" altLang="en-US" b="0" dirty="0" err="1"/>
              <a:t>근거있나</a:t>
            </a:r>
            <a:r>
              <a:rPr lang="en-US" altLang="ko-KR" b="0" dirty="0"/>
              <a:t>?</a:t>
            </a:r>
          </a:p>
          <a:p>
            <a:r>
              <a:rPr lang="en-US" altLang="ko-KR" b="1" dirty="0"/>
              <a:t>8-9: </a:t>
            </a:r>
            <a:r>
              <a:rPr lang="ko-KR" altLang="en-US" b="0" dirty="0"/>
              <a:t>데이터 내에서 응급실</a:t>
            </a:r>
            <a:r>
              <a:rPr lang="en-US" altLang="ko-KR" b="0" dirty="0"/>
              <a:t>(ER) </a:t>
            </a:r>
            <a:r>
              <a:rPr lang="ko-KR" altLang="en-US" b="0" dirty="0"/>
              <a:t>진단 케이스만</a:t>
            </a:r>
            <a:r>
              <a:rPr lang="en-US" altLang="ko-KR" b="0" dirty="0"/>
              <a:t> </a:t>
            </a:r>
            <a:r>
              <a:rPr lang="ko-KR" altLang="en-US" b="0" dirty="0"/>
              <a:t>사용하여 분석</a:t>
            </a:r>
            <a:r>
              <a:rPr lang="en-US" altLang="ko-KR" b="0" dirty="0"/>
              <a:t> </a:t>
            </a:r>
          </a:p>
          <a:p>
            <a:r>
              <a:rPr lang="en-US" altLang="ko-KR" b="0" dirty="0"/>
              <a:t>(</a:t>
            </a:r>
            <a:r>
              <a:rPr lang="ko-KR" altLang="en-US" b="0" dirty="0"/>
              <a:t>응급실 진료를 받을 경우</a:t>
            </a:r>
            <a:r>
              <a:rPr lang="en-US" altLang="ko-KR" b="0" dirty="0"/>
              <a:t>, </a:t>
            </a:r>
            <a:r>
              <a:rPr lang="ko-KR" altLang="en-US" b="0" dirty="0"/>
              <a:t>의사를 무작위로 배정될 가능성이 더 높다는 점</a:t>
            </a:r>
            <a:r>
              <a:rPr lang="en-US" altLang="ko-KR" b="0" dirty="0"/>
              <a:t>).</a:t>
            </a:r>
            <a:endParaRPr lang="ko-KR" altLang="en-US" b="0" dirty="0"/>
          </a:p>
          <a:p>
            <a:endParaRPr lang="en-US" altLang="ko-KR" b="0" dirty="0"/>
          </a:p>
          <a:p>
            <a:r>
              <a:rPr lang="ko-KR" altLang="en-US" dirty="0"/>
              <a:t>이러한 다양한 분석에서 모두 </a:t>
            </a:r>
            <a:r>
              <a:rPr lang="ko-KR" altLang="en-US" dirty="0" err="1"/>
              <a:t>오피오이드</a:t>
            </a:r>
            <a:r>
              <a:rPr lang="ko-KR" altLang="en-US" dirty="0"/>
              <a:t> 처방과 </a:t>
            </a:r>
            <a:r>
              <a:rPr lang="en-US" altLang="ko-KR" dirty="0"/>
              <a:t>5</a:t>
            </a:r>
            <a:r>
              <a:rPr lang="ko-KR" altLang="en-US" dirty="0" err="1"/>
              <a:t>년후</a:t>
            </a:r>
            <a:r>
              <a:rPr lang="ko-KR" altLang="en-US" dirty="0"/>
              <a:t> 고용상태는 유의미하게 음의 상관관계가 </a:t>
            </a:r>
            <a:r>
              <a:rPr lang="ko-KR" altLang="en-US" dirty="0" err="1"/>
              <a:t>있는것으로</a:t>
            </a:r>
            <a:r>
              <a:rPr lang="ko-KR" altLang="en-US" dirty="0"/>
              <a:t> 나타났습니다</a:t>
            </a:r>
            <a:r>
              <a:rPr lang="en-US" altLang="ko-KR" dirty="0"/>
              <a:t>. </a:t>
            </a:r>
          </a:p>
          <a:p>
            <a:r>
              <a:rPr lang="ko-KR" altLang="en-US" b="0" dirty="0"/>
              <a:t>즉</a:t>
            </a:r>
            <a:r>
              <a:rPr lang="en-US" altLang="ko-KR" b="0" dirty="0"/>
              <a:t>, </a:t>
            </a:r>
            <a:r>
              <a:rPr lang="ko-KR" altLang="en-US" b="0" dirty="0"/>
              <a:t>모든 결과에서 </a:t>
            </a:r>
            <a:r>
              <a:rPr lang="ko-KR" altLang="en-US" b="0" dirty="0" err="1"/>
              <a:t>오피오이드</a:t>
            </a:r>
            <a:r>
              <a:rPr lang="ko-KR" altLang="en-US" b="0" dirty="0"/>
              <a:t> 처방 증가가 향후 노동 공급을 감소시킴을 시사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34904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다음으로 논문은 </a:t>
            </a:r>
            <a:r>
              <a:rPr lang="ko-KR" altLang="en-US" dirty="0" err="1"/>
              <a:t>오피오드</a:t>
            </a:r>
            <a:r>
              <a:rPr lang="ko-KR" altLang="en-US" dirty="0"/>
              <a:t> 남용이</a:t>
            </a:r>
            <a:endParaRPr lang="en-US" altLang="ko-KR" dirty="0"/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Sales and employment growth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Investment</a:t>
            </a:r>
          </a:p>
          <a:p>
            <a:r>
              <a:rPr lang="ko-KR" altLang="en-US" dirty="0"/>
              <a:t>와 같은 회사 </a:t>
            </a:r>
            <a:r>
              <a:rPr lang="en-US" altLang="ko-KR" dirty="0"/>
              <a:t>outcomes</a:t>
            </a:r>
            <a:r>
              <a:rPr lang="ko-KR" altLang="en-US" dirty="0"/>
              <a:t>와의 관계를 보았고</a:t>
            </a:r>
            <a:r>
              <a:rPr lang="en-US" altLang="ko-KR" dirty="0"/>
              <a:t>, </a:t>
            </a:r>
          </a:p>
          <a:p>
            <a:endParaRPr lang="en-US" altLang="ko-KR" dirty="0"/>
          </a:p>
          <a:p>
            <a:r>
              <a:rPr lang="ko-KR" altLang="en-US" dirty="0"/>
              <a:t>그리고 추가로 어떤 채널을 통해서 이런 효과들이 일어나는지를 살펴 보았습니다</a:t>
            </a:r>
            <a:r>
              <a:rPr lang="en-US" altLang="ko-KR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9634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먼저 </a:t>
            </a:r>
            <a:r>
              <a:rPr lang="ko-KR" altLang="en-US" dirty="0" err="1"/>
              <a:t>오피오이드</a:t>
            </a:r>
            <a:r>
              <a:rPr lang="ko-KR" altLang="en-US" dirty="0"/>
              <a:t> 처방과 회사의 매출 및 회사의 고용 증가 간의 관계를 분석에 대한 결과입니다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 err="1"/>
              <a:t>콜롬</a:t>
            </a:r>
            <a:r>
              <a:rPr lang="ko-KR" altLang="en-US" dirty="0"/>
              <a:t> </a:t>
            </a:r>
            <a:r>
              <a:rPr lang="en-US" altLang="ko-KR" dirty="0"/>
              <a:t>(1)</a:t>
            </a:r>
            <a:r>
              <a:rPr lang="ko-KR" altLang="en-US" dirty="0"/>
              <a:t>의 결과를 보면</a:t>
            </a:r>
            <a:r>
              <a:rPr lang="en-US" altLang="ko-KR" dirty="0"/>
              <a:t>, </a:t>
            </a:r>
            <a:r>
              <a:rPr lang="ko-KR" altLang="en-US" b="1" dirty="0" err="1"/>
              <a:t>오피오이드</a:t>
            </a:r>
            <a:r>
              <a:rPr lang="ko-KR" altLang="en-US" b="1" dirty="0"/>
              <a:t> </a:t>
            </a:r>
            <a:r>
              <a:rPr lang="ko-KR" altLang="en-US" b="1" dirty="0" err="1"/>
              <a:t>처방률이</a:t>
            </a:r>
            <a:r>
              <a:rPr lang="ko-KR" altLang="en-US" b="1" dirty="0"/>
              <a:t> 증가할수록 해당 카운티 내 사업체 매출이 감소하는 경향이 뚜렷하게 나타났으며</a:t>
            </a:r>
            <a:r>
              <a:rPr lang="en-US" altLang="ko-KR" b="1" dirty="0"/>
              <a:t>, </a:t>
            </a:r>
          </a:p>
          <a:p>
            <a:r>
              <a:rPr lang="ko-KR" altLang="en-US" b="1" dirty="0"/>
              <a:t>통계적으로 매우 </a:t>
            </a:r>
            <a:r>
              <a:rPr lang="ko-KR" altLang="en-US" b="1" dirty="0" err="1"/>
              <a:t>유의미한것으로</a:t>
            </a:r>
            <a:r>
              <a:rPr lang="ko-KR" altLang="en-US" b="1" dirty="0"/>
              <a:t> 나타났습니다</a:t>
            </a:r>
            <a:r>
              <a:rPr lang="en-US" altLang="ko-KR" b="1" dirty="0"/>
              <a:t>. </a:t>
            </a:r>
          </a:p>
          <a:p>
            <a:r>
              <a:rPr lang="ko-KR" altLang="en-US" dirty="0" err="1"/>
              <a:t>콜롬</a:t>
            </a:r>
            <a:r>
              <a:rPr lang="ko-KR" altLang="en-US" dirty="0"/>
              <a:t> </a:t>
            </a:r>
            <a:r>
              <a:rPr lang="en-US" altLang="ko-KR" dirty="0"/>
              <a:t>(2)</a:t>
            </a:r>
            <a:r>
              <a:rPr lang="ko-KR" altLang="en-US" dirty="0"/>
              <a:t>에서는 </a:t>
            </a:r>
            <a:r>
              <a:rPr lang="en-US" altLang="ko-KR" dirty="0"/>
              <a:t>county controls</a:t>
            </a:r>
            <a:r>
              <a:rPr lang="ko-KR" altLang="en-US" dirty="0"/>
              <a:t>를 포함해도 </a:t>
            </a:r>
            <a:r>
              <a:rPr lang="ko-KR" altLang="en-US" b="1" dirty="0"/>
              <a:t>동일한 결과가 유지됨을 확인하였습니다</a:t>
            </a:r>
            <a:r>
              <a:rPr lang="en-US" altLang="ko-KR" b="1" dirty="0"/>
              <a:t>.</a:t>
            </a:r>
            <a:r>
              <a:rPr lang="ko-KR" altLang="en-US" dirty="0"/>
              <a:t> 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다음으로</a:t>
            </a:r>
            <a:r>
              <a:rPr lang="en-US" altLang="ko-KR" dirty="0"/>
              <a:t>, (3)</a:t>
            </a:r>
            <a:r>
              <a:rPr lang="ko-KR" altLang="en-US" dirty="0"/>
              <a:t>에서는 </a:t>
            </a:r>
            <a:r>
              <a:rPr lang="ko-KR" altLang="en-US" b="1" dirty="0" err="1"/>
              <a:t>오피오이드</a:t>
            </a:r>
            <a:r>
              <a:rPr lang="ko-KR" altLang="en-US" b="1" dirty="0"/>
              <a:t> </a:t>
            </a:r>
            <a:r>
              <a:rPr lang="ko-KR" altLang="en-US" b="1" dirty="0" err="1"/>
              <a:t>처방률과</a:t>
            </a:r>
            <a:r>
              <a:rPr lang="ko-KR" altLang="en-US" b="1" dirty="0"/>
              <a:t> 사업체의 고용 증가 간에도 부정적인 관계가 존재함을 발견하였습니다</a:t>
            </a:r>
            <a:r>
              <a:rPr lang="en-US" altLang="ko-KR" b="1" dirty="0"/>
              <a:t>.</a:t>
            </a:r>
            <a:endParaRPr lang="ko-KR" altLang="en-US" dirty="0"/>
          </a:p>
          <a:p>
            <a:endParaRPr lang="en-US" altLang="ko-KR" dirty="0"/>
          </a:p>
          <a:p>
            <a:r>
              <a:rPr lang="ko-KR" altLang="en-US" dirty="0"/>
              <a:t>이는 </a:t>
            </a:r>
            <a:r>
              <a:rPr lang="ko-KR" altLang="en-US" dirty="0" err="1"/>
              <a:t>오피오이드</a:t>
            </a:r>
            <a:r>
              <a:rPr lang="ko-KR" altLang="en-US" dirty="0"/>
              <a:t> 처방 증가가 사업체의 성장과 노동시장에 직접적인 부정적 영향을 미침을 보여줍니다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53440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다음으로는</a:t>
            </a:r>
            <a:r>
              <a:rPr lang="en-US" altLang="ko-KR" dirty="0"/>
              <a:t>, </a:t>
            </a:r>
            <a:r>
              <a:rPr lang="ko-KR" altLang="en-US" b="1" dirty="0" err="1"/>
              <a:t>오피오이드으로</a:t>
            </a:r>
            <a:r>
              <a:rPr lang="ko-KR" altLang="en-US" b="1" dirty="0"/>
              <a:t> 인한 노동력 부족이 기업의 생산 방식을 어떻게 변화시키는지</a:t>
            </a:r>
            <a:r>
              <a:rPr lang="ko-KR" altLang="en-US" dirty="0"/>
              <a:t>를 분석하였습니다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 err="1"/>
              <a:t>오피오이드</a:t>
            </a:r>
            <a:r>
              <a:rPr lang="ko-KR" altLang="en-US" dirty="0"/>
              <a:t> 처방 증가가 노동 공급을 감소시킨다면</a:t>
            </a:r>
            <a:r>
              <a:rPr lang="en-US" altLang="ko-KR" dirty="0"/>
              <a:t>, </a:t>
            </a:r>
            <a:r>
              <a:rPr lang="ko-KR" altLang="en-US" b="1" dirty="0"/>
              <a:t>기업은 노동을 대체하기 위해 자동화 기술에 대한 투자를 늘릴 가능성이 있으므로</a:t>
            </a:r>
            <a:endParaRPr lang="en-US" altLang="ko-KR" b="1" dirty="0"/>
          </a:p>
          <a:p>
            <a:r>
              <a:rPr lang="ko-KR" altLang="en-US" dirty="0"/>
              <a:t>이에 따라</a:t>
            </a:r>
            <a:r>
              <a:rPr lang="en-US" altLang="ko-KR" dirty="0"/>
              <a:t>, </a:t>
            </a:r>
            <a:r>
              <a:rPr lang="ko-KR" altLang="en-US" dirty="0" err="1"/>
              <a:t>오피오이드</a:t>
            </a:r>
            <a:r>
              <a:rPr lang="ko-KR" altLang="en-US" dirty="0"/>
              <a:t> 처방과 </a:t>
            </a:r>
            <a:r>
              <a:rPr lang="en-US" altLang="ko-KR" dirty="0"/>
              <a:t>5</a:t>
            </a:r>
            <a:r>
              <a:rPr lang="ko-KR" altLang="en-US" dirty="0" err="1"/>
              <a:t>년후</a:t>
            </a:r>
            <a:r>
              <a:rPr lang="ko-KR" altLang="en-US" dirty="0"/>
              <a:t> 기업 자동화 변화를 보았는데</a:t>
            </a:r>
            <a:r>
              <a:rPr lang="en-US" altLang="ko-KR" dirty="0"/>
              <a:t>, </a:t>
            </a:r>
          </a:p>
          <a:p>
            <a:r>
              <a:rPr lang="ko-KR" altLang="en-US" b="1" dirty="0"/>
              <a:t>회사의 </a:t>
            </a:r>
            <a:r>
              <a:rPr lang="en-US" altLang="ko-KR" b="1" dirty="0"/>
              <a:t>IT budget</a:t>
            </a:r>
            <a:r>
              <a:rPr lang="ko-KR" altLang="en-US" b="1" dirty="0"/>
              <a:t>과 회사의 컴퓨터</a:t>
            </a:r>
            <a:r>
              <a:rPr lang="en-US" altLang="ko-KR" b="1" dirty="0"/>
              <a:t>(PC) </a:t>
            </a:r>
            <a:r>
              <a:rPr lang="ko-KR" altLang="en-US" b="1" dirty="0"/>
              <a:t>보유 대수</a:t>
            </a:r>
            <a:r>
              <a:rPr lang="ko-KR" altLang="en-US" dirty="0"/>
              <a:t>를 자동화 투자의 </a:t>
            </a:r>
            <a:r>
              <a:rPr lang="en-US" altLang="ko-KR" dirty="0"/>
              <a:t>proxy</a:t>
            </a:r>
            <a:r>
              <a:rPr lang="ko-KR" altLang="en-US" dirty="0"/>
              <a:t>로 활용하여 분석을 </a:t>
            </a:r>
            <a:r>
              <a:rPr lang="ko-KR" altLang="en-US" dirty="0" err="1"/>
              <a:t>진행하였씁니다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분석 결과</a:t>
            </a:r>
            <a:r>
              <a:rPr lang="en-US" altLang="ko-KR" dirty="0"/>
              <a:t>, </a:t>
            </a:r>
            <a:r>
              <a:rPr lang="ko-KR" altLang="en-US" b="1" dirty="0"/>
              <a:t>카운티 내 </a:t>
            </a:r>
            <a:r>
              <a:rPr lang="ko-KR" altLang="en-US" b="1" dirty="0" err="1"/>
              <a:t>오피오이드</a:t>
            </a:r>
            <a:r>
              <a:rPr lang="ko-KR" altLang="en-US" b="1" dirty="0"/>
              <a:t> 처방 증가율이 높을수록 이후 </a:t>
            </a:r>
            <a:r>
              <a:rPr lang="en-US" altLang="ko-KR" b="1" dirty="0"/>
              <a:t>IT </a:t>
            </a:r>
            <a:r>
              <a:rPr lang="ko-KR" altLang="en-US" b="1" dirty="0"/>
              <a:t>투자 증가율도 유의미하게 높은 것으로 나타났습니다</a:t>
            </a:r>
            <a:r>
              <a:rPr lang="en-US" altLang="ko-KR" b="1" dirty="0"/>
              <a:t>.</a:t>
            </a:r>
            <a:endParaRPr lang="ko-KR" altLang="en-US" dirty="0"/>
          </a:p>
          <a:p>
            <a:r>
              <a:rPr lang="ko-KR" altLang="en-US" dirty="0"/>
              <a:t>즉</a:t>
            </a:r>
            <a:r>
              <a:rPr lang="en-US" altLang="ko-KR" dirty="0"/>
              <a:t>, </a:t>
            </a:r>
            <a:r>
              <a:rPr lang="ko-KR" altLang="en-US" b="1" dirty="0"/>
              <a:t>과거 </a:t>
            </a:r>
            <a:r>
              <a:rPr lang="ko-KR" altLang="en-US" b="1" dirty="0" err="1"/>
              <a:t>오피오이드</a:t>
            </a:r>
            <a:r>
              <a:rPr lang="ko-KR" altLang="en-US" b="1" dirty="0"/>
              <a:t> 처방 증가율이 높은 지역일수록 </a:t>
            </a:r>
            <a:endParaRPr lang="en-US" altLang="ko-KR" b="1" dirty="0"/>
          </a:p>
          <a:p>
            <a:r>
              <a:rPr lang="ko-KR" altLang="en-US" b="1" dirty="0"/>
              <a:t>기업들이 </a:t>
            </a:r>
            <a:r>
              <a:rPr lang="en-US" altLang="ko-KR" b="1" dirty="0"/>
              <a:t>IT </a:t>
            </a:r>
            <a:r>
              <a:rPr lang="ko-KR" altLang="en-US" b="1" dirty="0"/>
              <a:t>투자 규모를 상대적으로 더 확대하고 있음을 볼 수 있고</a:t>
            </a:r>
            <a:r>
              <a:rPr lang="en-US" altLang="ko-KR" b="1" dirty="0"/>
              <a:t>, </a:t>
            </a:r>
          </a:p>
          <a:p>
            <a:r>
              <a:rPr lang="ko-KR" altLang="en-US" b="1" dirty="0"/>
              <a:t>이는 자동화에 투자를 더 </a:t>
            </a:r>
            <a:r>
              <a:rPr lang="ko-KR" altLang="en-US" b="1" dirty="0" err="1"/>
              <a:t>하는것으로</a:t>
            </a:r>
            <a:r>
              <a:rPr lang="ko-KR" altLang="en-US" b="1" dirty="0"/>
              <a:t> 해석할 수 있습니다</a:t>
            </a:r>
            <a:r>
              <a:rPr lang="en-US" altLang="ko-KR" b="1" dirty="0"/>
              <a:t>.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652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dirty="0"/>
              <a:t>다음으로 논문은 </a:t>
            </a:r>
            <a:r>
              <a:rPr lang="ko-KR" altLang="en-US" sz="1200" dirty="0" err="1"/>
              <a:t>오피오이드와</a:t>
            </a:r>
            <a:r>
              <a:rPr lang="ko-KR" altLang="en-US" sz="1200" dirty="0"/>
              <a:t> 회사 자동화의 채널을 분석하였습니다</a:t>
            </a:r>
            <a:r>
              <a:rPr lang="en-US" altLang="ko-KR" sz="1200" dirty="0"/>
              <a:t>.</a:t>
            </a:r>
          </a:p>
          <a:p>
            <a:endParaRPr lang="en-US" altLang="ko-KR" sz="1200" b="1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/>
              <a:t>패널 </a:t>
            </a:r>
            <a:r>
              <a:rPr lang="en-US" altLang="ko-KR" sz="1200" dirty="0"/>
              <a:t>A</a:t>
            </a:r>
            <a:r>
              <a:rPr lang="ko-KR" altLang="en-US" sz="1200" dirty="0"/>
              <a:t>에서는 그래서 </a:t>
            </a:r>
            <a:r>
              <a:rPr lang="en-US" altLang="ko-KR" sz="1200" dirty="0"/>
              <a:t>∆opioid prescriptions</a:t>
            </a:r>
            <a:r>
              <a:rPr lang="ko-KR" altLang="en-US" sz="1200" dirty="0"/>
              <a:t>와 </a:t>
            </a:r>
            <a:r>
              <a:rPr lang="ko-KR" altLang="en-US" sz="1200" dirty="0" err="1"/>
              <a:t>산엽별</a:t>
            </a:r>
            <a:r>
              <a:rPr lang="ko-KR" altLang="en-US" sz="1200" dirty="0"/>
              <a:t> </a:t>
            </a:r>
            <a:r>
              <a:rPr lang="en-US" altLang="ko-KR" sz="1200" dirty="0"/>
              <a:t>high labor </a:t>
            </a:r>
            <a:r>
              <a:rPr lang="en-US" altLang="ko-KR" sz="1200" dirty="0" err="1"/>
              <a:t>replacemen</a:t>
            </a:r>
            <a:r>
              <a:rPr lang="ko-KR" altLang="en-US" sz="1200" dirty="0"/>
              <a:t>의 </a:t>
            </a:r>
            <a:r>
              <a:rPr lang="en-US" altLang="ko-KR" sz="1200" dirty="0"/>
              <a:t>interaction</a:t>
            </a:r>
            <a:r>
              <a:rPr lang="ko-KR" altLang="en-US" sz="1200" dirty="0"/>
              <a:t>을 보았는데</a:t>
            </a:r>
            <a:r>
              <a:rPr lang="en-US" altLang="ko-KR" sz="1200" dirty="0"/>
              <a:t>,  </a:t>
            </a:r>
          </a:p>
          <a:p>
            <a:r>
              <a:rPr lang="en-US" altLang="ko-KR" sz="1200" dirty="0"/>
              <a:t>High labor replacement</a:t>
            </a:r>
            <a:r>
              <a:rPr lang="ko-KR" altLang="en-US" sz="1200" dirty="0"/>
              <a:t> </a:t>
            </a:r>
            <a:r>
              <a:rPr lang="en-US" altLang="ko-KR" sz="1200" dirty="0"/>
              <a:t>proxy</a:t>
            </a:r>
            <a:r>
              <a:rPr lang="ko-KR" altLang="en-US" sz="1200" dirty="0"/>
              <a:t>로</a:t>
            </a:r>
            <a:r>
              <a:rPr lang="en-US" altLang="ko-KR" sz="1200" dirty="0"/>
              <a:t>, </a:t>
            </a:r>
            <a:r>
              <a:rPr lang="ko-KR" altLang="en-US" sz="1200" dirty="0"/>
              <a:t>특정 산업에서 </a:t>
            </a:r>
            <a:r>
              <a:rPr lang="ko-KR" altLang="en-US" sz="1200" b="1" dirty="0"/>
              <a:t>노동자들이 수행하는 작업 중 산업용 로봇이 대체할 수 있는 시간 비율을</a:t>
            </a:r>
            <a:r>
              <a:rPr lang="ko-KR" altLang="en-US" sz="1200" dirty="0"/>
              <a:t> 측정하여</a:t>
            </a:r>
            <a:r>
              <a:rPr lang="en-US" altLang="ko-KR" sz="1200" dirty="0"/>
              <a:t>,  </a:t>
            </a:r>
          </a:p>
          <a:p>
            <a:r>
              <a:rPr lang="ko-KR" altLang="en-US" sz="1200" dirty="0"/>
              <a:t>결과적으로</a:t>
            </a:r>
            <a:r>
              <a:rPr lang="en-US" altLang="ko-KR" sz="1200" dirty="0"/>
              <a:t>, </a:t>
            </a:r>
            <a:r>
              <a:rPr lang="ko-KR" altLang="en-US" sz="1200" b="1" dirty="0" err="1"/>
              <a:t>오피오이드</a:t>
            </a:r>
            <a:r>
              <a:rPr lang="ko-KR" altLang="en-US" sz="1200" b="1" dirty="0"/>
              <a:t> 처방 증가와 자동화 투자 간의 양</a:t>
            </a:r>
            <a:r>
              <a:rPr lang="en-US" altLang="ko-KR" sz="1200" b="1" dirty="0"/>
              <a:t>(+)</a:t>
            </a:r>
            <a:r>
              <a:rPr lang="ko-KR" altLang="en-US" sz="1200" b="1" dirty="0"/>
              <a:t>의 관계가 노동 대체 가능성이 높은 산업에서 훨씬 더 강하게 나타남</a:t>
            </a:r>
            <a:r>
              <a:rPr lang="ko-KR" altLang="en-US" sz="1200" dirty="0"/>
              <a:t>을 확인하였습니다</a:t>
            </a:r>
            <a:r>
              <a:rPr lang="en-US" altLang="ko-KR" sz="1200" dirty="0"/>
              <a:t>.</a:t>
            </a:r>
          </a:p>
          <a:p>
            <a:r>
              <a:rPr lang="en-US" altLang="ko-KR" sz="1200" dirty="0"/>
              <a:t>------------</a:t>
            </a:r>
          </a:p>
          <a:p>
            <a:r>
              <a:rPr lang="ko-KR" altLang="en-US" sz="1200" dirty="0"/>
              <a:t>다음으로 </a:t>
            </a:r>
            <a:r>
              <a:rPr lang="en-US" altLang="ko-KR" sz="1200" dirty="0"/>
              <a:t>, </a:t>
            </a:r>
            <a:r>
              <a:rPr lang="ko-KR" altLang="en-US" sz="1200" dirty="0"/>
              <a:t>패널</a:t>
            </a:r>
            <a:r>
              <a:rPr lang="en-US" altLang="ko-KR" sz="1200" dirty="0"/>
              <a:t>b</a:t>
            </a:r>
            <a:r>
              <a:rPr lang="ko-KR" altLang="en-US" sz="1200" dirty="0"/>
              <a:t>에서는</a:t>
            </a:r>
            <a:r>
              <a:rPr lang="en-US" altLang="ko-KR" sz="1200" dirty="0"/>
              <a:t> </a:t>
            </a:r>
            <a:r>
              <a:rPr lang="ko-KR" altLang="en-US" sz="1200" b="1" dirty="0"/>
              <a:t>기업이 </a:t>
            </a:r>
            <a:r>
              <a:rPr lang="en-US" altLang="ko-KR" sz="1200" b="1" dirty="0"/>
              <a:t>financial constrain</a:t>
            </a:r>
            <a:r>
              <a:rPr lang="ko-KR" altLang="en-US" sz="1200" b="1" dirty="0"/>
              <a:t>가 </a:t>
            </a:r>
            <a:r>
              <a:rPr lang="ko-KR" altLang="en-US" sz="1200" b="1" dirty="0" err="1"/>
              <a:t>오피오이드로</a:t>
            </a:r>
            <a:r>
              <a:rPr lang="ko-KR" altLang="en-US" sz="1200" b="1" dirty="0"/>
              <a:t> 인한 노동력 감소에 대해 어떻게 영향을 끼치는지를 보았는데</a:t>
            </a:r>
            <a:r>
              <a:rPr lang="en-US" altLang="ko-KR" sz="1200" b="1" dirty="0"/>
              <a:t>,</a:t>
            </a:r>
            <a:br>
              <a:rPr lang="en-US" altLang="ko-KR" sz="1200" dirty="0"/>
            </a:br>
            <a:r>
              <a:rPr lang="ko-KR" altLang="en-US" sz="1200" dirty="0"/>
              <a:t>이를 위해</a:t>
            </a:r>
            <a:r>
              <a:rPr lang="en-US" altLang="ko-KR" sz="1200" dirty="0"/>
              <a:t>, </a:t>
            </a:r>
            <a:r>
              <a:rPr lang="ko-KR" altLang="en-US" sz="1200" b="1" dirty="0"/>
              <a:t>기업 규모</a:t>
            </a:r>
            <a:r>
              <a:rPr lang="en-US" altLang="ko-KR" sz="1200" b="1" dirty="0"/>
              <a:t>(firm size)</a:t>
            </a:r>
            <a:r>
              <a:rPr lang="ko-KR" altLang="en-US" sz="1200" b="1" dirty="0"/>
              <a:t>를 </a:t>
            </a:r>
            <a:r>
              <a:rPr lang="en-US" altLang="ko-KR" sz="1200" b="1" dirty="0"/>
              <a:t>financial constraints proxy</a:t>
            </a:r>
            <a:r>
              <a:rPr lang="ko-KR" altLang="en-US" sz="1200" dirty="0"/>
              <a:t>로 설정하였습니다</a:t>
            </a:r>
            <a:r>
              <a:rPr lang="en-US" altLang="ko-KR" sz="1200" dirty="0"/>
              <a:t>. </a:t>
            </a:r>
          </a:p>
          <a:p>
            <a:r>
              <a:rPr lang="ko-KR" altLang="en-US" sz="1200" dirty="0"/>
              <a:t>기업 규모는 </a:t>
            </a:r>
            <a:r>
              <a:rPr lang="en-US" altLang="ko-KR" sz="1200" dirty="0"/>
              <a:t>(</a:t>
            </a:r>
            <a:r>
              <a:rPr lang="ko-KR" altLang="en-US" sz="1200" dirty="0"/>
              <a:t>특이하게도</a:t>
            </a:r>
            <a:r>
              <a:rPr lang="en-US" altLang="ko-KR" sz="1200" dirty="0"/>
              <a:t>) </a:t>
            </a:r>
            <a:r>
              <a:rPr lang="ko-KR" altLang="en-US" sz="1200" b="1" dirty="0"/>
              <a:t>사업체의 고용자 수를</a:t>
            </a:r>
            <a:r>
              <a:rPr lang="ko-KR" altLang="en-US" sz="1200" dirty="0"/>
              <a:t> 사용하여 측정하였습니다</a:t>
            </a:r>
            <a:r>
              <a:rPr lang="en-US" altLang="ko-KR" sz="1200" dirty="0"/>
              <a:t>. (1 if</a:t>
            </a:r>
            <a:r>
              <a:rPr lang="ko-KR" altLang="en-US" sz="1200" dirty="0"/>
              <a:t> </a:t>
            </a:r>
            <a:r>
              <a:rPr lang="en-US" altLang="ko-KR" sz="1200" dirty="0"/>
              <a:t>above the sample median)</a:t>
            </a:r>
          </a:p>
          <a:p>
            <a:endParaRPr lang="en-US" altLang="ko-KR" sz="1200" b="1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/>
              <a:t>분석 결과</a:t>
            </a:r>
            <a:r>
              <a:rPr lang="en-US" altLang="ko-KR" sz="1200" dirty="0"/>
              <a:t>, </a:t>
            </a:r>
            <a:r>
              <a:rPr lang="ko-KR" altLang="en-US" sz="1200" b="1" dirty="0"/>
              <a:t>기업 규모가 클수록 </a:t>
            </a:r>
            <a:r>
              <a:rPr lang="ko-KR" altLang="en-US" sz="1200" b="1" dirty="0" err="1"/>
              <a:t>오피오이드</a:t>
            </a:r>
            <a:r>
              <a:rPr lang="ko-KR" altLang="en-US" sz="1200" b="1" dirty="0"/>
              <a:t> 처방 증가와 자동화 투자 간의 양</a:t>
            </a:r>
            <a:r>
              <a:rPr lang="en-US" altLang="ko-KR" sz="1200" b="1" dirty="0"/>
              <a:t>(+)</a:t>
            </a:r>
            <a:r>
              <a:rPr lang="ko-KR" altLang="en-US" sz="1200" b="1" dirty="0"/>
              <a:t>의 관계가 더욱 강하게 나타남</a:t>
            </a:r>
            <a:r>
              <a:rPr lang="ko-KR" altLang="en-US" sz="1200" dirty="0"/>
              <a:t>을 확인하였습니다</a:t>
            </a:r>
            <a:r>
              <a:rPr lang="en-US" altLang="ko-KR" sz="1200" dirty="0"/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/>
              <a:t>이는 </a:t>
            </a:r>
            <a:r>
              <a:rPr lang="en-US" altLang="ko-KR" sz="1200" dirty="0" err="1"/>
              <a:t>financialconstraint</a:t>
            </a:r>
            <a:r>
              <a:rPr lang="ko-KR" altLang="en-US" sz="1200" dirty="0"/>
              <a:t>가</a:t>
            </a:r>
            <a:r>
              <a:rPr lang="ko-KR" altLang="en-US" sz="1200" b="1" dirty="0"/>
              <a:t> 적은 기업일수록 자동화 투자에 더 많이 투자함을 의미합니다</a:t>
            </a:r>
            <a:r>
              <a:rPr lang="en-US" altLang="ko-KR" sz="1200" b="1" dirty="0"/>
              <a:t>.</a:t>
            </a:r>
          </a:p>
          <a:p>
            <a:endParaRPr lang="en-US" altLang="ko-KR" sz="12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32497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000" dirty="0"/>
              <a:t>한편</a:t>
            </a:r>
            <a:r>
              <a:rPr lang="en-US" altLang="ko-KR" sz="1000" dirty="0"/>
              <a:t>, </a:t>
            </a:r>
            <a:r>
              <a:rPr lang="ko-KR" altLang="en-US" sz="1000" dirty="0"/>
              <a:t>어떤 경제적 요인이 앞의 결과들을 </a:t>
            </a:r>
            <a:r>
              <a:rPr lang="ko-KR" altLang="en-US" sz="1000" dirty="0" err="1"/>
              <a:t>유인하는것인지를</a:t>
            </a:r>
            <a:r>
              <a:rPr lang="ko-KR" altLang="en-US" sz="1000" dirty="0"/>
              <a:t> 논문은 </a:t>
            </a:r>
            <a:r>
              <a:rPr lang="ko-KR" altLang="en-US" sz="1000" dirty="0" err="1"/>
              <a:t>확인하였씁니다</a:t>
            </a:r>
            <a:r>
              <a:rPr lang="en-US" altLang="ko-KR" sz="1000" dirty="0"/>
              <a:t>. </a:t>
            </a:r>
          </a:p>
          <a:p>
            <a:endParaRPr lang="en-US" altLang="ko-KR" sz="1000" b="1" dirty="0"/>
          </a:p>
          <a:p>
            <a:r>
              <a:rPr lang="ko-KR" altLang="en-US" sz="1000" b="1" dirty="0"/>
              <a:t>패널 </a:t>
            </a:r>
            <a:r>
              <a:rPr lang="en-US" altLang="ko-KR" sz="1000" b="1" dirty="0"/>
              <a:t>A</a:t>
            </a:r>
            <a:r>
              <a:rPr lang="ko-KR" altLang="en-US" sz="1000" b="1" dirty="0"/>
              <a:t>에서</a:t>
            </a:r>
            <a:r>
              <a:rPr lang="en-US" altLang="ko-KR" sz="1000" b="1" dirty="0"/>
              <a:t> </a:t>
            </a:r>
            <a:r>
              <a:rPr lang="ko-KR" altLang="en-US" sz="1000" b="1" dirty="0"/>
              <a:t>소득 감소</a:t>
            </a:r>
            <a:r>
              <a:rPr lang="en-US" altLang="ko-KR" sz="1000" b="1" dirty="0"/>
              <a:t>(∆ income)</a:t>
            </a:r>
            <a:r>
              <a:rPr lang="ko-KR" altLang="en-US" sz="1000" b="1" dirty="0"/>
              <a:t>와 </a:t>
            </a:r>
            <a:r>
              <a:rPr lang="ko-KR" altLang="en-US" sz="1000" b="1" dirty="0" err="1"/>
              <a:t>오피오이드</a:t>
            </a:r>
            <a:r>
              <a:rPr lang="ko-KR" altLang="en-US" sz="1000" b="1" dirty="0"/>
              <a:t> 처방 증가 간의 상호작용을</a:t>
            </a:r>
            <a:r>
              <a:rPr lang="en-US" altLang="ko-KR" sz="1000" b="1" dirty="0"/>
              <a:t> </a:t>
            </a:r>
            <a:r>
              <a:rPr lang="ko-KR" altLang="en-US" sz="1000" b="1" dirty="0"/>
              <a:t>보았습니다</a:t>
            </a:r>
            <a:r>
              <a:rPr lang="en-US" altLang="ko-KR" sz="1000" b="1" dirty="0"/>
              <a:t>. </a:t>
            </a:r>
            <a:endParaRPr lang="ko-KR" altLang="en-US" sz="1000" b="1" dirty="0"/>
          </a:p>
          <a:p>
            <a:r>
              <a:rPr lang="ko-KR" altLang="en-US" sz="1000" b="1" dirty="0" err="1"/>
              <a:t>결과젹으로</a:t>
            </a:r>
            <a:r>
              <a:rPr lang="en-US" altLang="ko-KR" sz="1000" b="1" dirty="0"/>
              <a:t>, </a:t>
            </a:r>
            <a:r>
              <a:rPr lang="ko-KR" altLang="en-US" sz="1000" b="1" dirty="0" err="1"/>
              <a:t>오피오이드</a:t>
            </a:r>
            <a:r>
              <a:rPr lang="ko-KR" altLang="en-US" sz="1000" b="1" dirty="0"/>
              <a:t> 처방 증가와 </a:t>
            </a:r>
            <a:r>
              <a:rPr lang="en-US" altLang="ko-KR" sz="1000" b="1" dirty="0"/>
              <a:t>'low ∆income' </a:t>
            </a:r>
            <a:r>
              <a:rPr lang="ko-KR" altLang="en-US" sz="1000" b="1" dirty="0"/>
              <a:t>변수 간의 </a:t>
            </a:r>
            <a:r>
              <a:rPr lang="en-US" altLang="ko-KR" sz="1000" b="1" dirty="0"/>
              <a:t>interaction term</a:t>
            </a:r>
            <a:r>
              <a:rPr lang="ko-KR" altLang="en-US" sz="1000" b="1" dirty="0"/>
              <a:t>이 통계적으로 유의미하지 않았습니다</a:t>
            </a:r>
            <a:r>
              <a:rPr lang="en-US" altLang="ko-KR" sz="1000" b="1" dirty="0"/>
              <a:t>.</a:t>
            </a:r>
            <a:endParaRPr lang="ko-KR" altLang="en-US" sz="1000" dirty="0"/>
          </a:p>
          <a:p>
            <a:r>
              <a:rPr lang="ko-KR" altLang="en-US" sz="1000" dirty="0"/>
              <a:t>반면</a:t>
            </a:r>
            <a:r>
              <a:rPr lang="en-US" altLang="ko-KR" sz="1000" dirty="0"/>
              <a:t>, </a:t>
            </a:r>
            <a:r>
              <a:rPr lang="en-US" altLang="ko-KR" sz="1000" b="1" dirty="0"/>
              <a:t>baseline effect</a:t>
            </a:r>
            <a:r>
              <a:rPr lang="ko-KR" altLang="en-US" sz="1000" b="1" dirty="0"/>
              <a:t>는 여전히 유의미하게 유지되었습니다</a:t>
            </a:r>
            <a:r>
              <a:rPr lang="en-US" altLang="ko-KR" sz="1000" b="1" dirty="0"/>
              <a:t>.</a:t>
            </a:r>
            <a:endParaRPr lang="ko-KR" altLang="en-US" sz="1000" dirty="0"/>
          </a:p>
          <a:p>
            <a:r>
              <a:rPr lang="ko-KR" altLang="en-US" sz="1000" dirty="0"/>
              <a:t>이는 </a:t>
            </a:r>
            <a:r>
              <a:rPr lang="ko-KR" altLang="en-US" sz="1000" b="1" dirty="0" err="1"/>
              <a:t>오피오이드</a:t>
            </a:r>
            <a:r>
              <a:rPr lang="ko-KR" altLang="en-US" sz="1000" b="1" dirty="0"/>
              <a:t> 처방 증가와 기업 성과 간의 관계가 서로 다른 경제적 상황을 가진 </a:t>
            </a:r>
            <a:r>
              <a:rPr lang="ko-KR" altLang="en-US" sz="1000" b="1" dirty="0" err="1"/>
              <a:t>카운티들</a:t>
            </a:r>
            <a:r>
              <a:rPr lang="ko-KR" altLang="en-US" sz="1000" b="1" dirty="0"/>
              <a:t> 사이에서 차이를 보이지 않는다는 점을 시사합니다</a:t>
            </a:r>
            <a:r>
              <a:rPr lang="en-US" altLang="ko-KR" sz="1000" b="1" dirty="0"/>
              <a:t>.</a:t>
            </a:r>
            <a:endParaRPr lang="ko-KR" altLang="en-US" sz="1000" dirty="0"/>
          </a:p>
          <a:p>
            <a:endParaRPr lang="en-US" altLang="ko-KR" sz="1000" b="1" dirty="0"/>
          </a:p>
          <a:p>
            <a:r>
              <a:rPr lang="ko-KR" altLang="en-US" sz="1000" b="1" dirty="0"/>
              <a:t>비슷하게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패널 </a:t>
            </a:r>
            <a:r>
              <a:rPr lang="en-US" altLang="ko-KR" sz="1000" b="1" dirty="0"/>
              <a:t>B</a:t>
            </a:r>
            <a:r>
              <a:rPr lang="ko-KR" altLang="en-US" sz="1000" dirty="0"/>
              <a:t>에서는 </a:t>
            </a:r>
            <a:r>
              <a:rPr lang="ko-KR" altLang="en-US" sz="1000" b="1" dirty="0" err="1"/>
              <a:t>카운티별</a:t>
            </a:r>
            <a:r>
              <a:rPr lang="ko-KR" altLang="en-US" sz="1000" b="1" dirty="0"/>
              <a:t> 주택 가격 지수 변화와</a:t>
            </a:r>
            <a:r>
              <a:rPr lang="en-US" altLang="ko-KR" sz="1000" b="1" dirty="0"/>
              <a:t> </a:t>
            </a:r>
            <a:r>
              <a:rPr lang="ko-KR" altLang="en-US" sz="1000" b="1" dirty="0" err="1"/>
              <a:t>오피오이드</a:t>
            </a:r>
            <a:r>
              <a:rPr lang="ko-KR" altLang="en-US" sz="1000" b="1" dirty="0"/>
              <a:t> 처방 변화간 </a:t>
            </a:r>
            <a:r>
              <a:rPr lang="en-US" altLang="ko-KR" sz="1000" b="1" dirty="0"/>
              <a:t>interaction term,</a:t>
            </a:r>
            <a:endParaRPr lang="ko-KR" altLang="en-US" sz="1000" dirty="0"/>
          </a:p>
          <a:p>
            <a:r>
              <a:rPr lang="ko-KR" altLang="en-US" sz="1000" b="1" dirty="0"/>
              <a:t>패널 </a:t>
            </a:r>
            <a:r>
              <a:rPr lang="en-US" altLang="ko-KR" sz="1000" b="1" dirty="0"/>
              <a:t>C</a:t>
            </a:r>
            <a:r>
              <a:rPr lang="ko-KR" altLang="en-US" sz="1000" dirty="0"/>
              <a:t>에서는 </a:t>
            </a:r>
            <a:r>
              <a:rPr lang="ko-KR" altLang="en-US" sz="1000" b="1" dirty="0" err="1"/>
              <a:t>카운티별</a:t>
            </a:r>
            <a:r>
              <a:rPr lang="ko-KR" altLang="en-US" sz="1000" b="1" dirty="0"/>
              <a:t> 고용 증가율 간</a:t>
            </a:r>
            <a:r>
              <a:rPr lang="en-US" altLang="ko-KR" sz="1000" b="1" dirty="0"/>
              <a:t> interaction term</a:t>
            </a:r>
            <a:r>
              <a:rPr lang="ko-KR" altLang="en-US" sz="1000" b="1" dirty="0"/>
              <a:t>을 보았는데</a:t>
            </a:r>
            <a:r>
              <a:rPr lang="en-US" altLang="ko-KR" sz="1000" b="1" dirty="0"/>
              <a:t>, </a:t>
            </a:r>
            <a:endParaRPr lang="en-US" altLang="ko-KR" sz="1000" dirty="0"/>
          </a:p>
          <a:p>
            <a:r>
              <a:rPr lang="ko-KR" altLang="en-US" sz="1000" dirty="0"/>
              <a:t>모두 </a:t>
            </a:r>
            <a:r>
              <a:rPr lang="en-US" altLang="ko-KR" sz="1000" dirty="0"/>
              <a:t>baseline</a:t>
            </a:r>
            <a:r>
              <a:rPr lang="ko-KR" altLang="en-US" sz="1000" dirty="0"/>
              <a:t>과는 다르게 전반적으로 </a:t>
            </a:r>
            <a:r>
              <a:rPr lang="ko-KR" altLang="en-US" sz="1000" b="1" dirty="0"/>
              <a:t>통계적으로 유의미하지 않은 결과가 나타났습니다</a:t>
            </a:r>
            <a:r>
              <a:rPr lang="en-US" altLang="ko-KR" sz="1000" b="1" dirty="0"/>
              <a:t>. </a:t>
            </a:r>
            <a:endParaRPr lang="en-US" altLang="ko-KR" sz="1000" dirty="0"/>
          </a:p>
          <a:p>
            <a:endParaRPr lang="en-US" altLang="ko-KR" sz="1000" b="1" dirty="0"/>
          </a:p>
          <a:p>
            <a:r>
              <a:rPr lang="ko-KR" altLang="en-US" sz="1000" dirty="0"/>
              <a:t>종합적으로 보면</a:t>
            </a:r>
            <a:r>
              <a:rPr lang="en-US" altLang="ko-KR" sz="1000" dirty="0"/>
              <a:t>, </a:t>
            </a:r>
            <a:r>
              <a:rPr lang="ko-KR" altLang="en-US" sz="1000" b="1" dirty="0" err="1"/>
              <a:t>오피오이드</a:t>
            </a:r>
            <a:r>
              <a:rPr lang="ko-KR" altLang="en-US" sz="1000" b="1" dirty="0"/>
              <a:t> 위기가 기업 성과에 미치는 영향이 </a:t>
            </a:r>
            <a:r>
              <a:rPr lang="ko-KR" altLang="en-US" sz="1000" b="1" dirty="0" err="1"/>
              <a:t>카운티별</a:t>
            </a:r>
            <a:r>
              <a:rPr lang="ko-KR" altLang="en-US" sz="1000" b="1" dirty="0"/>
              <a:t> 경제적 상황에 따라 다르게 나타나지 </a:t>
            </a:r>
            <a:r>
              <a:rPr lang="ko-KR" altLang="en-US" sz="1000" b="1" u="sng" dirty="0" err="1"/>
              <a:t>않은</a:t>
            </a:r>
            <a:r>
              <a:rPr lang="ko-KR" altLang="en-US" sz="1000" b="1" dirty="0" err="1"/>
              <a:t>것을</a:t>
            </a:r>
            <a:r>
              <a:rPr lang="ko-KR" altLang="en-US" sz="1000" b="1" dirty="0"/>
              <a:t> 확인할 수 있습니다</a:t>
            </a:r>
            <a:r>
              <a:rPr lang="en-US" altLang="ko-KR" sz="1000" b="1" dirty="0"/>
              <a:t>.</a:t>
            </a:r>
            <a:br>
              <a:rPr lang="ko-KR" altLang="en-US" sz="1000" dirty="0"/>
            </a:br>
            <a:r>
              <a:rPr lang="ko-KR" altLang="en-US" sz="1000" dirty="0"/>
              <a:t>즉</a:t>
            </a:r>
            <a:r>
              <a:rPr lang="en-US" altLang="ko-KR" sz="1000" dirty="0"/>
              <a:t>, </a:t>
            </a:r>
            <a:r>
              <a:rPr lang="ko-KR" altLang="en-US" sz="1000" b="1" dirty="0"/>
              <a:t>경제적 조건이 </a:t>
            </a:r>
            <a:r>
              <a:rPr lang="ko-KR" altLang="en-US" sz="1000" b="1" dirty="0" err="1"/>
              <a:t>안좋은</a:t>
            </a:r>
            <a:r>
              <a:rPr lang="ko-KR" altLang="en-US" sz="1000" b="1" dirty="0"/>
              <a:t> 지역에서도 </a:t>
            </a:r>
            <a:r>
              <a:rPr lang="ko-KR" altLang="en-US" sz="1000" b="1" dirty="0" err="1"/>
              <a:t>오피오이드</a:t>
            </a:r>
            <a:r>
              <a:rPr lang="ko-KR" altLang="en-US" sz="1000" b="1" dirty="0"/>
              <a:t> 처방 증가가 기업 성과에 미치는 부정적인 영향은 여전히 유지됨을 알 수 있습니다</a:t>
            </a:r>
            <a:r>
              <a:rPr lang="en-US" altLang="ko-KR" sz="1000" b="1" dirty="0"/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27122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b="1" dirty="0"/>
              <a:t>한편</a:t>
            </a:r>
            <a:r>
              <a:rPr lang="en-US" altLang="ko-KR" b="1" dirty="0"/>
              <a:t>, </a:t>
            </a:r>
            <a:r>
              <a:rPr lang="ko-KR" altLang="en-US" b="1" dirty="0"/>
              <a:t>논문은 </a:t>
            </a:r>
            <a:r>
              <a:rPr lang="en-US" altLang="ko-KR" b="1" dirty="0"/>
              <a:t>pill mill</a:t>
            </a:r>
            <a:r>
              <a:rPr lang="ko-KR" altLang="en-US" b="1" dirty="0"/>
              <a:t>이란 것을 고려하여 분석을 추가로 진행하였습니다</a:t>
            </a:r>
            <a:r>
              <a:rPr lang="en-US" altLang="ko-KR" b="1" dirty="0"/>
              <a:t>. </a:t>
            </a:r>
          </a:p>
          <a:p>
            <a:endParaRPr lang="en-US" altLang="ko-KR" b="1" dirty="0"/>
          </a:p>
          <a:p>
            <a:r>
              <a:rPr lang="en-US" altLang="ko-KR" b="1" dirty="0"/>
              <a:t>"Pill mills"</a:t>
            </a:r>
            <a:r>
              <a:rPr lang="ko-KR" altLang="en-US" b="1" dirty="0"/>
              <a:t>란 의사들이 짧은 상담 후 의료적으로 적절한지에 대한 충분한 근거 없이 </a:t>
            </a:r>
            <a:r>
              <a:rPr lang="ko-KR" altLang="en-US" b="1" dirty="0" err="1"/>
              <a:t>오피오이드</a:t>
            </a:r>
            <a:r>
              <a:rPr lang="ko-KR" altLang="en-US" b="1" dirty="0"/>
              <a:t> 처방을 내리는 통증 클리닉을 의미합니다</a:t>
            </a:r>
            <a:r>
              <a:rPr lang="en-US" altLang="ko-KR" b="1" dirty="0"/>
              <a:t>.</a:t>
            </a:r>
            <a:r>
              <a:rPr lang="ko-KR" altLang="en-US" dirty="0"/>
              <a:t> </a:t>
            </a:r>
            <a:endParaRPr lang="en-US" altLang="ko-KR" dirty="0"/>
          </a:p>
          <a:p>
            <a:r>
              <a:rPr lang="en-US" altLang="ko-KR" dirty="0"/>
              <a:t>"pill mills"</a:t>
            </a:r>
            <a:r>
              <a:rPr lang="ko-KR" altLang="en-US" dirty="0"/>
              <a:t>는 </a:t>
            </a:r>
            <a:r>
              <a:rPr lang="ko-KR" altLang="en-US" b="1" dirty="0"/>
              <a:t>다른 카운티에서 온 </a:t>
            </a:r>
            <a:r>
              <a:rPr lang="en-US" altLang="ko-KR" b="1" dirty="0"/>
              <a:t>“drug seekers”</a:t>
            </a:r>
            <a:r>
              <a:rPr lang="ko-KR" altLang="en-US" b="1" dirty="0"/>
              <a:t>들에게 </a:t>
            </a:r>
            <a:r>
              <a:rPr lang="ko-KR" altLang="en-US" b="1" dirty="0" err="1"/>
              <a:t>오피오이드를</a:t>
            </a:r>
            <a:r>
              <a:rPr lang="ko-KR" altLang="en-US" b="1" dirty="0"/>
              <a:t> 제공</a:t>
            </a:r>
            <a:r>
              <a:rPr lang="ko-KR" altLang="en-US" dirty="0"/>
              <a:t>할 가능성이 큽니다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따라서</a:t>
            </a:r>
            <a:r>
              <a:rPr lang="en-US" altLang="ko-KR" dirty="0"/>
              <a:t>, </a:t>
            </a:r>
            <a:r>
              <a:rPr lang="ko-KR" altLang="en-US" dirty="0"/>
              <a:t>이러한 카운티를 분석에 포함하면 해당 지역에서 </a:t>
            </a:r>
            <a:r>
              <a:rPr lang="ko-KR" altLang="en-US" dirty="0" err="1"/>
              <a:t>오피오이드가</a:t>
            </a:r>
            <a:r>
              <a:rPr lang="ko-KR" altLang="en-US" dirty="0"/>
              <a:t> 실제 소비되지 않을 수 있는 </a:t>
            </a:r>
            <a:r>
              <a:rPr lang="en-US" altLang="ko-KR" dirty="0"/>
              <a:t>noise</a:t>
            </a:r>
            <a:r>
              <a:rPr lang="ko-KR" altLang="en-US" dirty="0"/>
              <a:t>가 </a:t>
            </a:r>
            <a:r>
              <a:rPr lang="ko-KR" altLang="en-US" dirty="0" err="1"/>
              <a:t>발생할수</a:t>
            </a:r>
            <a:r>
              <a:rPr lang="ko-KR" altLang="en-US" dirty="0"/>
              <a:t> 있습니다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/>
              <a:t>그래서</a:t>
            </a:r>
            <a:r>
              <a:rPr lang="en-US" altLang="ko-KR" dirty="0"/>
              <a:t>, </a:t>
            </a:r>
            <a:r>
              <a:rPr lang="en-US" altLang="ko-KR" b="1" dirty="0"/>
              <a:t>"pill mill"</a:t>
            </a:r>
            <a:r>
              <a:rPr lang="ko-KR" altLang="en-US" b="1" dirty="0"/>
              <a:t>이 존재할 가능성이 높은 카운티를 제외</a:t>
            </a:r>
            <a:r>
              <a:rPr lang="ko-KR" altLang="en-US" dirty="0"/>
              <a:t>하여 분석을 진행하였습니다</a:t>
            </a:r>
            <a:r>
              <a:rPr lang="en-US" altLang="ko-KR" dirty="0"/>
              <a:t>.</a:t>
            </a:r>
          </a:p>
          <a:p>
            <a:r>
              <a:rPr lang="en-US" altLang="ko-KR" b="0" dirty="0"/>
              <a:t>("pill mill"</a:t>
            </a:r>
            <a:r>
              <a:rPr lang="ko-KR" altLang="en-US" b="0" dirty="0"/>
              <a:t>이 가장 높은 </a:t>
            </a:r>
            <a:r>
              <a:rPr lang="en-US" altLang="ko-KR" b="0" dirty="0"/>
              <a:t>25%</a:t>
            </a:r>
            <a:r>
              <a:rPr lang="ko-KR" altLang="en-US" b="0" dirty="0"/>
              <a:t>에 해당하는 카운티를 분석에서 제거</a:t>
            </a:r>
            <a:r>
              <a:rPr lang="en-US" altLang="ko-KR" b="0" dirty="0"/>
              <a:t>)</a:t>
            </a:r>
          </a:p>
          <a:p>
            <a:r>
              <a:rPr lang="ko-KR" altLang="en-US" b="1" dirty="0"/>
              <a:t>분석 결과</a:t>
            </a:r>
            <a:r>
              <a:rPr lang="en-US" altLang="ko-KR" b="1" dirty="0"/>
              <a:t>: "Pill Mills“ </a:t>
            </a:r>
            <a:r>
              <a:rPr lang="ko-KR" altLang="en-US" b="1" dirty="0"/>
              <a:t>지역에 해당하는 회사를 </a:t>
            </a:r>
            <a:r>
              <a:rPr lang="ko-KR" altLang="en-US" b="1" dirty="0" err="1"/>
              <a:t>셈플에서</a:t>
            </a:r>
            <a:r>
              <a:rPr lang="ko-KR" altLang="en-US" b="1" dirty="0"/>
              <a:t> 제거한 후에도 결과는 여전히 앞의 결과들과 동일하게 나왔습니다</a:t>
            </a:r>
            <a:r>
              <a:rPr lang="en-US" altLang="ko-KR" b="1" dirty="0"/>
              <a:t>. </a:t>
            </a:r>
            <a:endParaRPr lang="ko-KR" altLang="en-US" b="1" dirty="0"/>
          </a:p>
          <a:p>
            <a:endParaRPr lang="en-US" altLang="ko-KR" b="1" dirty="0"/>
          </a:p>
          <a:p>
            <a:r>
              <a:rPr lang="ko-KR" altLang="en-US" b="1" dirty="0"/>
              <a:t>패널 </a:t>
            </a:r>
            <a:r>
              <a:rPr lang="en-US" altLang="ko-KR" b="1" dirty="0"/>
              <a:t>B</a:t>
            </a:r>
            <a:r>
              <a:rPr lang="ko-KR" altLang="en-US" dirty="0"/>
              <a:t>에서는 </a:t>
            </a:r>
            <a:r>
              <a:rPr lang="en-US" altLang="ko-KR" b="1" dirty="0"/>
              <a:t>"pill mill"</a:t>
            </a:r>
            <a:r>
              <a:rPr lang="ko-KR" altLang="en-US" b="1" dirty="0"/>
              <a:t>이 가장 많이 집중된 지역으로 알려진 플로리다</a:t>
            </a:r>
            <a:r>
              <a:rPr lang="en-US" altLang="ko-KR" b="1" dirty="0"/>
              <a:t>(Spencer, 2019)</a:t>
            </a:r>
            <a:r>
              <a:rPr lang="ko-KR" altLang="en-US" b="1" dirty="0"/>
              <a:t>를 제외하더라도 유사한 결과가 나타남을 확인</a:t>
            </a:r>
            <a:r>
              <a:rPr lang="ko-KR" altLang="en-US" dirty="0"/>
              <a:t>하였습니다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따라서</a:t>
            </a:r>
            <a:r>
              <a:rPr lang="en-US" altLang="ko-KR" dirty="0"/>
              <a:t>, </a:t>
            </a:r>
            <a:r>
              <a:rPr lang="en-US" altLang="ko-KR" b="1" dirty="0"/>
              <a:t>"pill mill"</a:t>
            </a:r>
            <a:r>
              <a:rPr lang="ko-KR" altLang="en-US" b="1" dirty="0"/>
              <a:t>이 있는 지역을 제외해도 </a:t>
            </a:r>
            <a:r>
              <a:rPr lang="ko-KR" altLang="en-US" b="1" dirty="0" err="1"/>
              <a:t>오피오이드</a:t>
            </a:r>
            <a:r>
              <a:rPr lang="ko-KR" altLang="en-US" b="1" dirty="0"/>
              <a:t> 처방 증가와 기업 성과 간의 관계는 여전히 유효함을 확인할 수 있습니다</a:t>
            </a:r>
            <a:r>
              <a:rPr lang="en-US" altLang="ko-KR" b="1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41153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마지막으로</a:t>
            </a:r>
            <a:r>
              <a:rPr lang="en-US" altLang="ko-KR" dirty="0"/>
              <a:t>, </a:t>
            </a:r>
            <a:r>
              <a:rPr lang="ko-KR" altLang="en-US" dirty="0"/>
              <a:t>논문은 </a:t>
            </a:r>
            <a:r>
              <a:rPr lang="ko-KR" altLang="en-US" dirty="0" err="1"/>
              <a:t>오피오이드</a:t>
            </a:r>
            <a:r>
              <a:rPr lang="ko-KR" altLang="en-US" dirty="0"/>
              <a:t> 규제와 회사 </a:t>
            </a:r>
            <a:r>
              <a:rPr lang="en-US" altLang="ko-KR" dirty="0"/>
              <a:t>value</a:t>
            </a:r>
            <a:r>
              <a:rPr lang="ko-KR" altLang="en-US" dirty="0"/>
              <a:t>에 대한 분석을 진행하였습니다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ko-KR" altLang="en-US" dirty="0" err="1"/>
              <a:t>오피오이드</a:t>
            </a:r>
            <a:r>
              <a:rPr lang="ko-KR" altLang="en-US" dirty="0"/>
              <a:t> </a:t>
            </a:r>
            <a:r>
              <a:rPr lang="en-US" altLang="ko-KR" dirty="0"/>
              <a:t>crisis</a:t>
            </a:r>
            <a:r>
              <a:rPr lang="ko-KR" altLang="en-US" dirty="0"/>
              <a:t>로 인해 점차적으로 여러 주에서 규제를 </a:t>
            </a:r>
            <a:r>
              <a:rPr lang="ko-KR" altLang="en-US" dirty="0" err="1"/>
              <a:t>시행하겨되었는데</a:t>
            </a:r>
            <a:r>
              <a:rPr lang="en-US" altLang="ko-KR" dirty="0"/>
              <a:t>, </a:t>
            </a:r>
            <a:br>
              <a:rPr lang="en-US" altLang="ko-KR" dirty="0"/>
            </a:br>
            <a:r>
              <a:rPr lang="en-US" altLang="ko-KR" dirty="0"/>
              <a:t>2018</a:t>
            </a:r>
            <a:r>
              <a:rPr lang="ko-KR" altLang="en-US" dirty="0"/>
              <a:t>년까지</a:t>
            </a:r>
            <a:r>
              <a:rPr lang="en-US" altLang="ko-KR" dirty="0"/>
              <a:t>, </a:t>
            </a:r>
            <a:r>
              <a:rPr lang="ko-KR" altLang="en-US" dirty="0"/>
              <a:t>총 </a:t>
            </a:r>
            <a:r>
              <a:rPr lang="en-US" altLang="ko-KR" b="1" dirty="0"/>
              <a:t>25</a:t>
            </a:r>
            <a:r>
              <a:rPr lang="ko-KR" altLang="en-US" b="1" dirty="0"/>
              <a:t>개 주가 </a:t>
            </a:r>
            <a:r>
              <a:rPr lang="ko-KR" altLang="en-US" b="1" dirty="0" err="1"/>
              <a:t>오피오이드</a:t>
            </a:r>
            <a:r>
              <a:rPr lang="ko-KR" altLang="en-US" b="1" dirty="0"/>
              <a:t> 처방에 관한 제한 규제를 도입</a:t>
            </a:r>
            <a:r>
              <a:rPr lang="ko-KR" altLang="en-US" dirty="0"/>
              <a:t>하였습니다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그래서 논문은</a:t>
            </a:r>
            <a:r>
              <a:rPr lang="en-US" altLang="ko-KR" dirty="0"/>
              <a:t> </a:t>
            </a:r>
            <a:r>
              <a:rPr lang="ko-KR" altLang="en-US" dirty="0" err="1"/>
              <a:t>오피오이드</a:t>
            </a:r>
            <a:r>
              <a:rPr lang="ko-KR" altLang="en-US" dirty="0"/>
              <a:t> 규제 </a:t>
            </a:r>
            <a:r>
              <a:rPr lang="ko-KR" altLang="en-US" b="1" dirty="0"/>
              <a:t>법안 통과 발표 시점에서 기업의 주가 </a:t>
            </a:r>
            <a:r>
              <a:rPr lang="ko-KR" altLang="en-US" b="1" dirty="0" err="1"/>
              <a:t>반응울</a:t>
            </a:r>
            <a:r>
              <a:rPr lang="ko-KR" altLang="en-US" b="1" dirty="0"/>
              <a:t> 분석하였는데</a:t>
            </a:r>
            <a:r>
              <a:rPr lang="en-US" altLang="ko-KR" b="1" dirty="0"/>
              <a:t>, </a:t>
            </a:r>
            <a:endParaRPr lang="ko-KR" altLang="en-US" dirty="0"/>
          </a:p>
          <a:p>
            <a:r>
              <a:rPr lang="en-US" altLang="ko-KR" b="1" dirty="0" err="1"/>
              <a:t>Fama</a:t>
            </a:r>
            <a:r>
              <a:rPr lang="en-US" altLang="ko-KR" b="1" dirty="0"/>
              <a:t>-French 3 facto</a:t>
            </a:r>
            <a:r>
              <a:rPr lang="ko-KR" altLang="en-US" b="1" dirty="0"/>
              <a:t>와 </a:t>
            </a:r>
            <a:r>
              <a:rPr lang="en-US" altLang="ko-KR" b="1" dirty="0"/>
              <a:t>4 factor model</a:t>
            </a:r>
            <a:r>
              <a:rPr lang="ko-KR" altLang="en-US" dirty="0"/>
              <a:t>을 활용하여</a:t>
            </a:r>
            <a:r>
              <a:rPr lang="en-US" altLang="ko-KR" dirty="0"/>
              <a:t>, </a:t>
            </a:r>
            <a:r>
              <a:rPr lang="ko-KR" altLang="en-US" b="1" dirty="0"/>
              <a:t>법안 발표일을 </a:t>
            </a:r>
            <a:r>
              <a:rPr lang="ko-KR" altLang="en-US" b="1" dirty="0" err="1"/>
              <a:t>가쥰으로</a:t>
            </a:r>
            <a:r>
              <a:rPr lang="ko-KR" altLang="en-US" b="1" dirty="0"/>
              <a:t> </a:t>
            </a:r>
            <a:r>
              <a:rPr lang="en-US" altLang="ko-KR" b="1" dirty="0"/>
              <a:t>daily average Abnormal Return</a:t>
            </a:r>
            <a:r>
              <a:rPr lang="ko-KR" altLang="en-US" b="1" dirty="0"/>
              <a:t>을 추정</a:t>
            </a:r>
            <a:r>
              <a:rPr lang="ko-KR" altLang="en-US" dirty="0"/>
              <a:t>하였습니다</a:t>
            </a:r>
            <a:r>
              <a:rPr lang="en-US" altLang="ko-KR" dirty="0"/>
              <a:t>.</a:t>
            </a:r>
          </a:p>
          <a:p>
            <a:endParaRPr lang="en-US" altLang="ko-KR" b="1" dirty="0"/>
          </a:p>
          <a:p>
            <a:r>
              <a:rPr lang="ko-KR" altLang="en-US" b="1" dirty="0"/>
              <a:t>열 </a:t>
            </a:r>
            <a:r>
              <a:rPr lang="en-US" altLang="ko-KR" b="1" dirty="0"/>
              <a:t>(1)</a:t>
            </a:r>
            <a:r>
              <a:rPr lang="en-US" altLang="ko-KR" dirty="0"/>
              <a:t>: </a:t>
            </a:r>
            <a:r>
              <a:rPr lang="ko-KR" altLang="en-US" dirty="0"/>
              <a:t>모든 기업을 대상으로 </a:t>
            </a:r>
            <a:r>
              <a:rPr lang="en-US" altLang="ko-KR" b="1" dirty="0" err="1"/>
              <a:t>Fama</a:t>
            </a:r>
            <a:r>
              <a:rPr lang="en-US" altLang="ko-KR" b="1" dirty="0"/>
              <a:t>-French 3-factor </a:t>
            </a:r>
            <a:r>
              <a:rPr lang="ko-KR" altLang="en-US" b="1" dirty="0"/>
              <a:t>모형</a:t>
            </a:r>
            <a:r>
              <a:rPr lang="ko-KR" altLang="en-US" dirty="0"/>
              <a:t>을 적용</a:t>
            </a:r>
          </a:p>
          <a:p>
            <a:r>
              <a:rPr lang="ko-KR" altLang="en-US" b="1" dirty="0"/>
              <a:t>열 </a:t>
            </a:r>
            <a:r>
              <a:rPr lang="en-US" altLang="ko-KR" b="1" dirty="0"/>
              <a:t>(2)</a:t>
            </a:r>
            <a:r>
              <a:rPr lang="en-US" altLang="ko-KR" dirty="0"/>
              <a:t>: </a:t>
            </a:r>
            <a:r>
              <a:rPr lang="en-US" altLang="ko-KR" b="1" dirty="0" err="1"/>
              <a:t>Fama</a:t>
            </a:r>
            <a:r>
              <a:rPr lang="en-US" altLang="ko-KR" b="1" dirty="0"/>
              <a:t>-French 4-factor </a:t>
            </a:r>
            <a:r>
              <a:rPr lang="ko-KR" altLang="en-US" b="1" dirty="0"/>
              <a:t>모형</a:t>
            </a:r>
            <a:r>
              <a:rPr lang="ko-KR" altLang="en-US" dirty="0"/>
              <a:t>을 적용</a:t>
            </a:r>
          </a:p>
          <a:p>
            <a:r>
              <a:rPr lang="ko-KR" altLang="en-US" dirty="0"/>
              <a:t>결과적으로</a:t>
            </a:r>
            <a:r>
              <a:rPr lang="en-US" altLang="ko-KR" dirty="0"/>
              <a:t>, </a:t>
            </a:r>
            <a:r>
              <a:rPr lang="ko-KR" altLang="en-US" dirty="0"/>
              <a:t>법안 통과 전후 기간 동안</a:t>
            </a:r>
            <a:r>
              <a:rPr lang="en-US" altLang="ko-KR" dirty="0"/>
              <a:t>, </a:t>
            </a:r>
            <a:r>
              <a:rPr lang="ko-KR" altLang="en-US" b="1" dirty="0"/>
              <a:t>기업들의 평균 주가 상승</a:t>
            </a:r>
            <a:r>
              <a:rPr lang="ko-KR" altLang="en-US" dirty="0"/>
              <a:t>하였으며</a:t>
            </a:r>
            <a:r>
              <a:rPr lang="en-US" altLang="ko-KR" dirty="0"/>
              <a:t>, </a:t>
            </a:r>
            <a:r>
              <a:rPr lang="ko-KR" altLang="en-US" dirty="0"/>
              <a:t>이는 </a:t>
            </a:r>
            <a:r>
              <a:rPr lang="ko-KR" altLang="en-US" b="1" dirty="0"/>
              <a:t>통계적으로 유의미한 결과</a:t>
            </a:r>
            <a:r>
              <a:rPr lang="ko-KR" altLang="en-US" dirty="0"/>
              <a:t>로 나타났습니다</a:t>
            </a:r>
            <a:r>
              <a:rPr lang="en-US" altLang="ko-KR" dirty="0"/>
              <a:t>.</a:t>
            </a:r>
          </a:p>
          <a:p>
            <a:endParaRPr lang="en-US" altLang="ko-KR" b="1" dirty="0"/>
          </a:p>
          <a:p>
            <a:r>
              <a:rPr lang="ko-KR" altLang="en-US" b="1" dirty="0"/>
              <a:t>한편 </a:t>
            </a:r>
            <a:r>
              <a:rPr lang="en-US" altLang="ko-KR" b="1" dirty="0"/>
              <a:t>H.Q</a:t>
            </a:r>
            <a:r>
              <a:rPr lang="ko-KR" altLang="en-US" b="1" dirty="0"/>
              <a:t>이 위치한</a:t>
            </a:r>
            <a:r>
              <a:rPr lang="en-US" altLang="ko-KR" b="1" dirty="0"/>
              <a:t> </a:t>
            </a:r>
            <a:r>
              <a:rPr lang="ko-KR" altLang="en-US" b="1" dirty="0"/>
              <a:t>카운티의 </a:t>
            </a:r>
            <a:r>
              <a:rPr lang="en-US" altLang="ko-KR" b="1" dirty="0" err="1"/>
              <a:t>empl</a:t>
            </a:r>
            <a:r>
              <a:rPr lang="en-US" altLang="ko-KR" b="1" dirty="0"/>
              <a:t>. Ratio</a:t>
            </a:r>
            <a:r>
              <a:rPr lang="ko-KR" altLang="en-US" b="1" dirty="0"/>
              <a:t>에 따른 기업 반응 분석 </a:t>
            </a:r>
            <a:r>
              <a:rPr lang="en-US" altLang="ko-KR" b="1" dirty="0"/>
              <a:t>(</a:t>
            </a:r>
            <a:r>
              <a:rPr lang="ko-KR" altLang="en-US" b="1" dirty="0" err="1"/>
              <a:t>콜롬</a:t>
            </a:r>
            <a:r>
              <a:rPr lang="ko-KR" altLang="en-US" b="1" dirty="0"/>
              <a:t> </a:t>
            </a:r>
            <a:r>
              <a:rPr lang="en-US" altLang="ko-KR" b="1" dirty="0"/>
              <a:t>3-6) </a:t>
            </a:r>
            <a:r>
              <a:rPr lang="ko-KR" altLang="en-US" b="1" dirty="0"/>
              <a:t>추가로 진행하였는데</a:t>
            </a:r>
            <a:r>
              <a:rPr lang="en-US" altLang="ko-KR" b="1" dirty="0"/>
              <a:t>, </a:t>
            </a:r>
          </a:p>
          <a:p>
            <a:r>
              <a:rPr lang="ko-KR" altLang="en-US" b="0" dirty="0"/>
              <a:t>기업을 본사 소재 주</a:t>
            </a:r>
            <a:r>
              <a:rPr lang="en-US" altLang="ko-KR" b="0" dirty="0"/>
              <a:t>(</a:t>
            </a:r>
            <a:r>
              <a:rPr lang="ko-KR" altLang="en-US" b="0" dirty="0"/>
              <a:t>州</a:t>
            </a:r>
            <a:r>
              <a:rPr lang="en-US" altLang="ko-KR" b="0" dirty="0"/>
              <a:t>)</a:t>
            </a:r>
            <a:r>
              <a:rPr lang="ko-KR" altLang="en-US" b="0" dirty="0"/>
              <a:t>에서의 고용 비율</a:t>
            </a:r>
            <a:r>
              <a:rPr lang="en-US" altLang="ko-KR" b="0" dirty="0"/>
              <a:t>(HQ </a:t>
            </a:r>
            <a:r>
              <a:rPr lang="en-US" altLang="ko-KR" b="0" dirty="0" err="1"/>
              <a:t>empl</a:t>
            </a:r>
            <a:r>
              <a:rPr lang="en-US" altLang="ko-KR" b="0" dirty="0"/>
              <a:t>. ratio)</a:t>
            </a:r>
            <a:r>
              <a:rPr lang="ko-KR" altLang="en-US" b="0" dirty="0"/>
              <a:t>이 </a:t>
            </a:r>
            <a:r>
              <a:rPr lang="en-US" altLang="ko-KR" b="0" dirty="0"/>
              <a:t>median</a:t>
            </a:r>
            <a:r>
              <a:rPr lang="ko-KR" altLang="en-US" b="0" dirty="0"/>
              <a:t> 이상인지 여부에 따라 두 그룹으로 나누어 분석하였습니다</a:t>
            </a:r>
            <a:r>
              <a:rPr lang="en-US" altLang="ko-KR" b="0" dirty="0"/>
              <a:t>.</a:t>
            </a:r>
          </a:p>
          <a:p>
            <a:r>
              <a:rPr lang="ko-KR" altLang="en-US" b="0" dirty="0"/>
              <a:t>본사 소재 주에서의 고용 비율이 높은 기업</a:t>
            </a:r>
            <a:r>
              <a:rPr lang="en-US" altLang="ko-KR" b="0" dirty="0"/>
              <a:t>(</a:t>
            </a:r>
            <a:r>
              <a:rPr lang="ko-KR" altLang="en-US" b="0" dirty="0"/>
              <a:t>열 </a:t>
            </a:r>
            <a:r>
              <a:rPr lang="en-US" altLang="ko-KR" b="0" dirty="0"/>
              <a:t>3-4)</a:t>
            </a:r>
            <a:r>
              <a:rPr lang="ko-KR" altLang="en-US" b="0" dirty="0"/>
              <a:t>에서 법안 통과의 주가 반응이 통계적으로 유의미하게 나타났습니다</a:t>
            </a:r>
            <a:r>
              <a:rPr lang="en-US" altLang="ko-KR" b="0" dirty="0"/>
              <a:t>.</a:t>
            </a:r>
          </a:p>
          <a:p>
            <a:r>
              <a:rPr lang="ko-KR" altLang="en-US" b="0" dirty="0"/>
              <a:t>반면</a:t>
            </a:r>
            <a:r>
              <a:rPr lang="en-US" altLang="ko-KR" b="0" dirty="0"/>
              <a:t>, </a:t>
            </a:r>
            <a:r>
              <a:rPr lang="ko-KR" altLang="en-US" b="0" dirty="0"/>
              <a:t>본사 소재 주에서의 고용 비율이 낮은 기업</a:t>
            </a:r>
            <a:r>
              <a:rPr lang="en-US" altLang="ko-KR" b="0" dirty="0"/>
              <a:t>(</a:t>
            </a:r>
            <a:r>
              <a:rPr lang="ko-KR" altLang="en-US" b="0" dirty="0"/>
              <a:t>열 </a:t>
            </a:r>
            <a:r>
              <a:rPr lang="en-US" altLang="ko-KR" b="0" dirty="0"/>
              <a:t>5-6)</a:t>
            </a:r>
            <a:r>
              <a:rPr lang="ko-KR" altLang="en-US" b="0" dirty="0"/>
              <a:t>에서는 주가 반응이 유의미하지 않았습니다</a:t>
            </a:r>
            <a:r>
              <a:rPr lang="en-US" altLang="ko-KR" b="0" dirty="0"/>
              <a:t>.</a:t>
            </a:r>
            <a:endParaRPr lang="ko-KR" altLang="en-US" b="0" dirty="0"/>
          </a:p>
          <a:p>
            <a:r>
              <a:rPr lang="ko-KR" altLang="en-US" b="1" dirty="0"/>
              <a:t>이는 </a:t>
            </a:r>
            <a:r>
              <a:rPr lang="ko-KR" altLang="en-US" b="1" dirty="0" err="1"/>
              <a:t>오피오이드</a:t>
            </a:r>
            <a:r>
              <a:rPr lang="ko-KR" altLang="en-US" b="1" dirty="0"/>
              <a:t> 처방 제한 규제가</a:t>
            </a:r>
            <a:r>
              <a:rPr lang="en-US" altLang="ko-KR" b="1" dirty="0"/>
              <a:t>,</a:t>
            </a:r>
            <a:r>
              <a:rPr lang="ko-KR" altLang="en-US" b="1" dirty="0"/>
              <a:t> 노동력 공급이 많은 지역에 위치한 기업에서만 기업의 가치가 변화함을 보여주고 있습니다</a:t>
            </a:r>
            <a:r>
              <a:rPr lang="en-US" altLang="ko-KR" b="1" dirty="0"/>
              <a:t>.</a:t>
            </a:r>
          </a:p>
          <a:p>
            <a:endParaRPr lang="en-US" altLang="ko-KR" b="1" dirty="0"/>
          </a:p>
          <a:p>
            <a:r>
              <a:rPr lang="ko-KR" altLang="en-US" b="1" dirty="0"/>
              <a:t>마지막으로 기업의 자본집약도</a:t>
            </a:r>
            <a:r>
              <a:rPr lang="en-US" altLang="ko-KR" b="1" dirty="0"/>
              <a:t>(Capital Intensity)</a:t>
            </a:r>
            <a:r>
              <a:rPr lang="ko-KR" altLang="en-US" b="1" dirty="0"/>
              <a:t>에 따른 </a:t>
            </a:r>
            <a:r>
              <a:rPr lang="ko-KR" altLang="en-US" b="0" dirty="0"/>
              <a:t>분석을 수행하였습니다</a:t>
            </a:r>
            <a:r>
              <a:rPr lang="en-US" altLang="ko-KR" b="0" dirty="0"/>
              <a:t>.</a:t>
            </a:r>
          </a:p>
          <a:p>
            <a:r>
              <a:rPr lang="ko-KR" altLang="en-US" b="0" dirty="0"/>
              <a:t>기업의 자본집약도를 측정하기 위해</a:t>
            </a:r>
            <a:r>
              <a:rPr lang="en-US" altLang="ko-KR" b="0" dirty="0"/>
              <a:t> </a:t>
            </a:r>
            <a:r>
              <a:rPr lang="ko-KR" altLang="en-US" b="0" dirty="0"/>
              <a:t>‘</a:t>
            </a:r>
            <a:r>
              <a:rPr lang="en-US" altLang="ko-KR" b="0" dirty="0"/>
              <a:t>PC </a:t>
            </a:r>
            <a:r>
              <a:rPr lang="ko-KR" altLang="en-US" b="0" dirty="0"/>
              <a:t>대 고용 비율</a:t>
            </a:r>
            <a:r>
              <a:rPr lang="en-US" altLang="ko-KR" b="0" dirty="0"/>
              <a:t>(PC/</a:t>
            </a:r>
            <a:r>
              <a:rPr lang="en-US" altLang="ko-KR" b="0" dirty="0" err="1"/>
              <a:t>empl</a:t>
            </a:r>
            <a:r>
              <a:rPr lang="en-US" altLang="ko-KR" b="0" dirty="0"/>
              <a:t>)’</a:t>
            </a:r>
            <a:r>
              <a:rPr lang="ko-KR" altLang="en-US" b="0" dirty="0"/>
              <a:t>을 대리 변수로 사용하였습니다</a:t>
            </a:r>
            <a:r>
              <a:rPr lang="en-US" altLang="ko-KR" b="0" dirty="0"/>
              <a:t>.</a:t>
            </a:r>
          </a:p>
          <a:p>
            <a:endParaRPr lang="en-US" altLang="ko-KR" b="0" dirty="0"/>
          </a:p>
          <a:p>
            <a:r>
              <a:rPr lang="ko-KR" altLang="en-US" b="0" dirty="0"/>
              <a:t>자본집약도가 낮은 기업</a:t>
            </a:r>
            <a:r>
              <a:rPr lang="en-US" altLang="ko-KR" b="0" dirty="0"/>
              <a:t>(</a:t>
            </a:r>
            <a:r>
              <a:rPr lang="ko-KR" altLang="en-US" b="0" dirty="0"/>
              <a:t>열 </a:t>
            </a:r>
            <a:r>
              <a:rPr lang="en-US" altLang="ko-KR" b="0" dirty="0"/>
              <a:t>7-8)</a:t>
            </a:r>
            <a:r>
              <a:rPr lang="ko-KR" altLang="en-US" b="0" dirty="0"/>
              <a:t>은 법안 통과 발표 이후 평균적으로 유의미한 양</a:t>
            </a:r>
            <a:r>
              <a:rPr lang="en-US" altLang="ko-KR" b="0" dirty="0"/>
              <a:t>(+)</a:t>
            </a:r>
            <a:r>
              <a:rPr lang="ko-KR" altLang="en-US" b="0" dirty="0"/>
              <a:t>의 초과수익률을 보였습니다</a:t>
            </a:r>
            <a:r>
              <a:rPr lang="en-US" altLang="ko-KR" b="0" dirty="0"/>
              <a:t>.</a:t>
            </a:r>
            <a:endParaRPr lang="ko-KR" altLang="en-US" b="0" dirty="0"/>
          </a:p>
          <a:p>
            <a:r>
              <a:rPr lang="ko-KR" altLang="en-US" b="0" dirty="0"/>
              <a:t>반면</a:t>
            </a:r>
            <a:r>
              <a:rPr lang="en-US" altLang="ko-KR" b="0" dirty="0"/>
              <a:t>, </a:t>
            </a:r>
            <a:r>
              <a:rPr lang="ko-KR" altLang="en-US" b="0" dirty="0"/>
              <a:t>자본집약도가 높은 기업</a:t>
            </a:r>
            <a:r>
              <a:rPr lang="en-US" altLang="ko-KR" b="0" dirty="0"/>
              <a:t>(</a:t>
            </a:r>
            <a:r>
              <a:rPr lang="ko-KR" altLang="en-US" b="0" dirty="0"/>
              <a:t>열 </a:t>
            </a:r>
            <a:r>
              <a:rPr lang="en-US" altLang="ko-KR" b="0" dirty="0"/>
              <a:t>9-10)</a:t>
            </a:r>
            <a:r>
              <a:rPr lang="ko-KR" altLang="en-US" b="0" dirty="0"/>
              <a:t>에서는 법안 통과에 대한 주가 반응이 유의미하지 않았습니다</a:t>
            </a:r>
            <a:r>
              <a:rPr lang="en-US" altLang="ko-KR" b="0" dirty="0"/>
              <a:t>.</a:t>
            </a:r>
            <a:endParaRPr lang="ko-KR" altLang="en-US" b="0" dirty="0"/>
          </a:p>
          <a:p>
            <a:endParaRPr lang="en-US" altLang="ko-KR" b="0" dirty="0"/>
          </a:p>
          <a:p>
            <a:r>
              <a:rPr lang="ko-KR" altLang="en-US" b="1" dirty="0"/>
              <a:t>자본집약도가 낮아 노동시장 변화에 더 취약한 기업들이 </a:t>
            </a:r>
            <a:r>
              <a:rPr lang="ko-KR" altLang="en-US" b="1" dirty="0" err="1"/>
              <a:t>오피오이드</a:t>
            </a:r>
            <a:r>
              <a:rPr lang="ko-KR" altLang="en-US" b="1" dirty="0"/>
              <a:t> 처방 제한법으로부터 상대적으로 더 큰 이익을 얻음</a:t>
            </a:r>
            <a:endParaRPr lang="en-US" altLang="ko-KR" b="1" dirty="0"/>
          </a:p>
          <a:p>
            <a:endParaRPr lang="ko-KR" altLang="en-US" b="0" dirty="0"/>
          </a:p>
          <a:p>
            <a:r>
              <a:rPr lang="ko-KR" altLang="en-US" b="0" dirty="0"/>
              <a:t>결과적으로</a:t>
            </a:r>
            <a:r>
              <a:rPr lang="en-US" altLang="ko-KR" b="0" dirty="0"/>
              <a:t>, </a:t>
            </a:r>
            <a:r>
              <a:rPr lang="ko-KR" altLang="en-US" b="0" dirty="0" err="1"/>
              <a:t>오피오이드</a:t>
            </a:r>
            <a:r>
              <a:rPr lang="ko-KR" altLang="en-US" b="0" dirty="0"/>
              <a:t> 처방 제한법이 기업 가치에 긍정적인 영향을 미치며</a:t>
            </a:r>
            <a:r>
              <a:rPr lang="en-US" altLang="ko-KR" b="0" dirty="0"/>
              <a:t>, </a:t>
            </a:r>
          </a:p>
          <a:p>
            <a:r>
              <a:rPr lang="ko-KR" altLang="en-US" b="0" dirty="0"/>
              <a:t>특히 노동력 부족의 영향을 더 크게 받는 기업들과</a:t>
            </a:r>
            <a:r>
              <a:rPr lang="en-US" altLang="ko-KR" b="0" dirty="0"/>
              <a:t>, capital intensity</a:t>
            </a:r>
            <a:r>
              <a:rPr lang="ko-KR" altLang="en-US" b="0" dirty="0"/>
              <a:t>가 </a:t>
            </a:r>
            <a:r>
              <a:rPr lang="ko-KR" altLang="en-US" b="0" dirty="0" err="1"/>
              <a:t>낮은기업에</a:t>
            </a:r>
            <a:r>
              <a:rPr lang="ko-KR" altLang="en-US" b="0" dirty="0"/>
              <a:t> 더욱 유리하게 작용함을 시사합니다</a:t>
            </a:r>
            <a:r>
              <a:rPr lang="en-US" altLang="ko-KR" b="0" dirty="0"/>
              <a:t>.</a:t>
            </a:r>
            <a:endParaRPr lang="ko-KR" altLang="en-US" b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19976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b="1" dirty="0"/>
              <a:t>결론을 말씀드리겠습니다</a:t>
            </a:r>
            <a:r>
              <a:rPr lang="en-US" altLang="ko-KR" sz="1200" b="1" dirty="0"/>
              <a:t>.</a:t>
            </a:r>
          </a:p>
          <a:p>
            <a:r>
              <a:rPr lang="ko-KR" altLang="en-US" sz="1200" b="0" dirty="0"/>
              <a:t>본 연구는</a:t>
            </a:r>
            <a:r>
              <a:rPr lang="en-US" altLang="ko-KR" sz="1200" b="0" dirty="0"/>
              <a:t> </a:t>
            </a:r>
            <a:r>
              <a:rPr lang="ko-KR" altLang="en-US" sz="1200" b="0" dirty="0" err="1"/>
              <a:t>오피오이드와</a:t>
            </a:r>
            <a:r>
              <a:rPr lang="ko-KR" altLang="en-US" sz="1200" b="0" dirty="0"/>
              <a:t> 기업 성장 및 기업 가치 간의 부정적 관계를 노동 공급 채널을 통해 규명한 최초의 연구이고</a:t>
            </a:r>
            <a:r>
              <a:rPr lang="en-US" altLang="ko-KR" sz="1200" b="0" dirty="0"/>
              <a:t>, </a:t>
            </a:r>
          </a:p>
          <a:p>
            <a:r>
              <a:rPr lang="ko-KR" altLang="en-US" sz="1200" b="0" dirty="0"/>
              <a:t>분석결과</a:t>
            </a:r>
            <a:r>
              <a:rPr lang="en-US" altLang="ko-KR" sz="1200" b="0" dirty="0"/>
              <a:t>, </a:t>
            </a:r>
            <a:r>
              <a:rPr lang="ko-KR" altLang="en-US" sz="1200" b="0" dirty="0" err="1"/>
              <a:t>오피오이드를</a:t>
            </a:r>
            <a:r>
              <a:rPr lang="ko-KR" altLang="en-US" sz="1200" b="0" dirty="0"/>
              <a:t> </a:t>
            </a:r>
            <a:r>
              <a:rPr lang="ko-KR" altLang="en-US" sz="1200" b="0" dirty="0" err="1"/>
              <a:t>처방받은</a:t>
            </a:r>
            <a:r>
              <a:rPr lang="ko-KR" altLang="en-US" sz="1200" b="0" dirty="0"/>
              <a:t> </a:t>
            </a:r>
            <a:r>
              <a:rPr lang="ko-KR" altLang="en-US" sz="1200" b="0" dirty="0" err="1"/>
              <a:t>개인은</a:t>
            </a:r>
            <a:r>
              <a:rPr lang="ko-KR" altLang="en-US" sz="1200" b="0" dirty="0"/>
              <a:t> </a:t>
            </a:r>
            <a:r>
              <a:rPr lang="en-US" altLang="ko-KR" sz="1200" b="0" dirty="0"/>
              <a:t>5</a:t>
            </a:r>
            <a:r>
              <a:rPr lang="ko-KR" altLang="en-US" sz="1200" b="0" dirty="0"/>
              <a:t>년 후 고용 상태를 유지할 확률이 낮음</a:t>
            </a:r>
          </a:p>
          <a:p>
            <a:r>
              <a:rPr lang="ko-KR" altLang="en-US" sz="1200" b="0" dirty="0" err="1"/>
              <a:t>오피오이드</a:t>
            </a:r>
            <a:r>
              <a:rPr lang="ko-KR" altLang="en-US" sz="1200" b="0" dirty="0"/>
              <a:t> 처방 증가율이 높은 카운티에 위치한 기업들은 고용 및 매출 성장률이 낮음</a:t>
            </a:r>
          </a:p>
          <a:p>
            <a:r>
              <a:rPr lang="ko-KR" altLang="en-US" sz="1200" b="0" dirty="0"/>
              <a:t>기업들은 </a:t>
            </a:r>
            <a:r>
              <a:rPr lang="ko-KR" altLang="en-US" sz="1200" b="0" dirty="0" err="1"/>
              <a:t>오피오이드로</a:t>
            </a:r>
            <a:r>
              <a:rPr lang="ko-KR" altLang="en-US" sz="1200" b="0" dirty="0"/>
              <a:t> 인한 노동력 부족에 대응하여 자동화 기술에 투자함으로써 노동을 자본으로 대체하는 것을 </a:t>
            </a:r>
            <a:r>
              <a:rPr lang="ko-KR" altLang="en-US" sz="1200" b="0" dirty="0" err="1"/>
              <a:t>발겮하ㅏ였습닏</a:t>
            </a:r>
            <a:r>
              <a:rPr lang="ko-KR" altLang="en-US" sz="1200" b="0" dirty="0"/>
              <a:t> </a:t>
            </a:r>
          </a:p>
          <a:p>
            <a:pPr>
              <a:spcBef>
                <a:spcPts val="0"/>
              </a:spcBef>
            </a:pP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</a:t>
            </a:r>
          </a:p>
          <a:p>
            <a:pPr>
              <a:spcBef>
                <a:spcPts val="0"/>
              </a:spcBef>
            </a:pP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방법론은 비교적 단순한데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data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가 다른 분야에서는 비교적 널리 사용되나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finance 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분야에서 잘 사용되지 않은 듯 </a:t>
            </a: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생소한 데이터를 </a:t>
            </a:r>
            <a:r>
              <a:rPr lang="ko-KR" alt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사용한게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unique</a:t>
            </a:r>
          </a:p>
          <a:p>
            <a:pPr lvl="1">
              <a:spcBef>
                <a:spcPts val="0"/>
              </a:spcBef>
            </a:pP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1200" dirty="0"/>
              <a:t>Controversies in the research setting etc.</a:t>
            </a:r>
          </a:p>
          <a:p>
            <a:pPr>
              <a:spcBef>
                <a:spcPts val="0"/>
              </a:spcBef>
            </a:pP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사용된 변수들이 일반적으로 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finance literature</a:t>
            </a: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에서 사용하는 변수들이 아니었는데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ko-KR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이는 단점으로 작용할 것으로 보이는데 의아함</a:t>
            </a:r>
            <a:r>
              <a:rPr lang="en-US" altLang="ko-K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Bef>
                <a:spcPts val="0"/>
              </a:spcBef>
            </a:pPr>
            <a:endParaRPr lang="en-US" altLang="ko-K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4AD15D-0A1F-4C73-B64B-874CD1172F98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2582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8BD494-404C-4BE5-AA66-573E53E7B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70303CC-30B9-4EF6-9416-D82BA339E5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59688D-444F-4ACD-BD55-2D22E9E617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/>
          <a:p>
            <a:fld id="{8173D913-EB46-4CBA-96AB-6BB6FFBD0029}" type="datetime1">
              <a:rPr lang="ko-KR" altLang="en-US" smtClean="0"/>
              <a:t>2025-02-27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47EFA2E-9429-4427-9D7C-8279F6336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D61C983C-3CCE-496A-8F85-F57DB8190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64607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E3A7F-C814-475D-AC4F-EC66783D23D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3696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523C4B-92EF-4E66-9810-C2718BAB1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9" name="제목 개체 틀 1">
            <a:extLst>
              <a:ext uri="{FF2B5EF4-FFF2-40B4-BE49-F238E27FC236}">
                <a16:creationId xmlns:a16="http://schemas.microsoft.com/office/drawing/2014/main" id="{0B9C3984-1D93-4956-AE60-DACEEBFE1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4F5CCBEF-CE22-452A-A127-03516BDB3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666" y="1657650"/>
            <a:ext cx="10408668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 sz="2200"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151509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8435B42-1D04-4284-B49E-6291E9029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66" y="409346"/>
            <a:ext cx="11350668" cy="8793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1D9911-3923-4C5F-A37F-6A8737ABF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1833" y="1646852"/>
            <a:ext cx="9948334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2D0415B-56CA-45E4-9B2F-FB0DED15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64607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E3A7F-C814-475D-AC4F-EC66783D23D8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730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marL="0" algn="l" defTabSz="914354" rtl="0" eaLnBrk="1" latinLnBrk="1" hangingPunct="1">
        <a:lnSpc>
          <a:spcPct val="80000"/>
        </a:lnSpc>
        <a:spcBef>
          <a:spcPct val="0"/>
        </a:spcBef>
        <a:buNone/>
        <a:defRPr lang="ko-KR" altLang="en-US" sz="3200" b="1" kern="1200" dirty="0" smtClean="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5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A3B7B2-0C52-4BB1-B7F2-98FD37812F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9078" y="1800501"/>
            <a:ext cx="9462052" cy="3346280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REVIEW OF FINANCIAL STUDIES (2025)</a:t>
            </a:r>
            <a:b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ko-KR" sz="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3200" dirty="0"/>
              <a:t>The Impact of the Opioid Crisis on Firm Value and Investment</a:t>
            </a:r>
            <a:br>
              <a:rPr lang="en-US" altLang="ko-K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ko-KR" sz="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Paige Ouimet, Elena </a:t>
            </a:r>
            <a:r>
              <a:rPr lang="en-US" altLang="ko-KR" sz="24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Simintzi</a:t>
            </a:r>
            <a:r>
              <a:rPr lang="en-US" altLang="ko-KR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ko-KR" sz="24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Kailei</a:t>
            </a:r>
            <a:r>
              <a:rPr lang="en-US" altLang="ko-KR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Ye</a:t>
            </a:r>
            <a:br>
              <a:rPr lang="en-US" altLang="ko-KR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ko-KR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ko-KR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altLang="ko-KR" sz="200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resented by </a:t>
            </a:r>
            <a:r>
              <a:rPr lang="en-US" altLang="ko-KR" sz="2000" b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Kyungwon</a:t>
            </a:r>
            <a:r>
              <a:rPr lang="en-US" altLang="ko-KR" sz="200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Park</a:t>
            </a:r>
            <a:br>
              <a:rPr lang="en-US" altLang="ko-KR" sz="200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00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February 28</a:t>
            </a:r>
            <a:r>
              <a:rPr lang="en-US" altLang="ko-KR" sz="2000" b="0" baseline="30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altLang="ko-KR" sz="200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altLang="ko-KR" sz="2000" b="0" baseline="30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</a:t>
            </a:r>
            <a:br>
              <a:rPr lang="ko-KR" altLang="en-US" sz="1600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ko-KR" altLang="en-US" sz="12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82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26E759BA-DC83-4DA7-AA96-87D4C07F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Contents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F2B88C5-366A-4FB4-A08E-78218E190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8775" indent="-3587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8775" indent="-3587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  <a:p>
            <a:pPr marL="358775" indent="-3587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Literature Review</a:t>
            </a:r>
          </a:p>
          <a:p>
            <a:pPr marL="358775" indent="-3587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</a:t>
            </a:r>
          </a:p>
          <a:p>
            <a:pPr marL="358775" indent="-3587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Hypothesis Development</a:t>
            </a:r>
          </a:p>
          <a:p>
            <a:pPr marL="358775" indent="-3587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Empirical Results </a:t>
            </a:r>
          </a:p>
          <a:p>
            <a:pPr marL="358775" indent="-3587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 &amp; Comments</a:t>
            </a:r>
          </a:p>
          <a:p>
            <a:pPr marL="358775" indent="-3587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8775" indent="-3587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936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Overview</a:t>
            </a:r>
            <a:endParaRPr lang="ko-KR" alt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924303-D698-4E0A-8212-1812D76E0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51" y="1657650"/>
            <a:ext cx="10385658" cy="4351338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 findings</a:t>
            </a:r>
          </a:p>
          <a:p>
            <a:pPr lvl="1"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paper finds a negative effect of opioid prescriptions on individual employment among employers, leading to lower labor supply for firms</a:t>
            </a:r>
          </a:p>
          <a:p>
            <a:pPr lvl="1"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paper finds a negative relationship between opioid prescriptions and subsequent firm growth</a:t>
            </a:r>
          </a:p>
          <a:p>
            <a:pPr lvl="1"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Firms respond to labor shortages by investing more in technology, replacing the relatively scarcer labor with capital</a:t>
            </a:r>
          </a:p>
        </p:txBody>
      </p:sp>
    </p:spTree>
    <p:extLst>
      <p:ext uri="{BB962C8B-B14F-4D97-AF65-F5344CB8AC3E}">
        <p14:creationId xmlns:p14="http://schemas.microsoft.com/office/powerpoint/2010/main" val="1902845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4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Motivation</a:t>
            </a:r>
            <a:endParaRPr lang="ko-KR" alt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924303-D698-4E0A-8212-1812D76E0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50" y="1422128"/>
            <a:ext cx="10115349" cy="435133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opioid?</a:t>
            </a:r>
          </a:p>
          <a:p>
            <a:pPr lvl="1" fontAlgn="base">
              <a:spcBef>
                <a:spcPts val="0"/>
              </a:spcBef>
              <a:spcAft>
                <a:spcPts val="800"/>
              </a:spcAft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Opioids are powerful chemicals that effectively relieve serious pain</a:t>
            </a:r>
          </a:p>
          <a:p>
            <a:pPr lvl="1" fontAlgn="base">
              <a:spcBef>
                <a:spcPts val="0"/>
              </a:spcBef>
              <a:spcAft>
                <a:spcPts val="800"/>
              </a:spcAft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Opioid drugs include prescription pain medicine and illegal drugs</a:t>
            </a:r>
          </a:p>
          <a:p>
            <a:pPr lvl="1" fontAlgn="base">
              <a:spcBef>
                <a:spcPts val="0"/>
              </a:spcBef>
              <a:spcAft>
                <a:spcPts val="800"/>
              </a:spcAft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Opioid drugs can cause severe addiction known as opioid use disorder (OUD).</a:t>
            </a:r>
          </a:p>
          <a:p>
            <a:pPr lvl="1" fontAlgn="base">
              <a:spcBef>
                <a:spcPts val="0"/>
              </a:spcBef>
              <a:spcAft>
                <a:spcPts val="800"/>
              </a:spcAft>
            </a:pP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2" name="Picture 4" descr="LifeScape Recovery Mental Health Services Opioids vs Opiates: What Is The Difference?">
            <a:extLst>
              <a:ext uri="{FF2B5EF4-FFF2-40B4-BE49-F238E27FC236}">
                <a16:creationId xmlns:a16="http://schemas.microsoft.com/office/drawing/2014/main" id="{E7F7DA7F-C3DA-4E26-81FA-C8FDD8F73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611" y="3453561"/>
            <a:ext cx="5505653" cy="300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542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5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Motivation</a:t>
            </a:r>
            <a:endParaRPr lang="ko-KR" alt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924303-D698-4E0A-8212-1812D76E0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51" y="1643796"/>
            <a:ext cx="10385658" cy="4351338"/>
          </a:xfrm>
        </p:spPr>
        <p:txBody>
          <a:bodyPr/>
          <a:lstStyle/>
          <a:p>
            <a:pPr marL="228589" lvl="1">
              <a:spcBef>
                <a:spcPts val="0"/>
              </a:spcBef>
            </a:pPr>
            <a:endParaRPr lang="en-US" altLang="ko-K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589" lvl="1">
              <a:spcBef>
                <a:spcPts val="0"/>
              </a:spcBef>
            </a:pPr>
            <a:r>
              <a:rPr lang="en-US" altLang="ko-K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Opioid abuse in the United States </a:t>
            </a:r>
          </a:p>
          <a:p>
            <a:pPr marL="685765" lvl="2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Opioids accounted for almost 75% of all drug overdoses deaths (2022)</a:t>
            </a:r>
          </a:p>
          <a:p>
            <a:pPr marL="685765" lvl="2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number of people who died from an opioid overdose in 2022 was 10 times the number in 1999</a:t>
            </a:r>
          </a:p>
          <a:p>
            <a:pPr marL="685765" lvl="2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opioid crisis was declared a nationwide Public Health Emergency (2017)</a:t>
            </a:r>
          </a:p>
          <a:p>
            <a:pPr marL="685765" lvl="2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Death rates involving various types of opioids are changing differently.</a:t>
            </a:r>
          </a:p>
          <a:p>
            <a:pPr marL="228589" lvl="1">
              <a:spcBef>
                <a:spcPts val="0"/>
              </a:spcBef>
            </a:pPr>
            <a:endParaRPr lang="en-US" altLang="ko-K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664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6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Motivation</a:t>
            </a:r>
            <a:endParaRPr lang="ko-KR" alt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924303-D698-4E0A-8212-1812D76E0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51" y="1657650"/>
            <a:ext cx="10385658" cy="435133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opioid crisis in America : Opioid Overdose Deaths</a:t>
            </a:r>
          </a:p>
          <a:p>
            <a:pPr>
              <a:spcBef>
                <a:spcPts val="0"/>
              </a:spcBef>
            </a:pP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82" name="Picture 10" descr="Line infographic showing 3 waves of opioid overdose deaths from 1999-2022.">
            <a:extLst>
              <a:ext uri="{FF2B5EF4-FFF2-40B4-BE49-F238E27FC236}">
                <a16:creationId xmlns:a16="http://schemas.microsoft.com/office/drawing/2014/main" id="{833DC62E-F7AA-441A-8A64-BCA5899D4E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84" b="5794"/>
          <a:stretch/>
        </p:blipFill>
        <p:spPr bwMode="auto">
          <a:xfrm>
            <a:off x="1883124" y="2362200"/>
            <a:ext cx="7930452" cy="379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162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7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Motivation</a:t>
            </a:r>
            <a:endParaRPr lang="ko-KR" alt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924303-D698-4E0A-8212-1812D76E0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51" y="1657650"/>
            <a:ext cx="10385658" cy="435133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opioid crisis in America : Opioid prescriptions by county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10CE721-C9F7-4130-AB50-7C4CFE52B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336" y="2235844"/>
            <a:ext cx="6019689" cy="384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5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8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Literature Review 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Opioid abuse and economic costs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924303-D698-4E0A-8212-1812D76E0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51" y="1657650"/>
            <a:ext cx="10385658" cy="4351338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Determinant of opioid spread</a:t>
            </a:r>
          </a:p>
          <a:p>
            <a:pPr lvl="1"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Currie and Schwandt (2021) states that economic conditions cannot explain the opioid epidemic and argue that opioids spread in the United States due to a combination of three factors:</a:t>
            </a:r>
          </a:p>
          <a:p>
            <a:pPr lvl="2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 in beliefs amongst physicians that pain was not treated adequately </a:t>
            </a:r>
          </a:p>
          <a:p>
            <a:pPr lvl="2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Aggressive marketing by pharmaceutical companies falsely claiming that a new generation of opioids was effective at treating pain with minimal risk of addiction</a:t>
            </a:r>
          </a:p>
          <a:p>
            <a:pPr lvl="2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Little public oversight of opioid prescriptions by doctors. 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altLang="ko-KR" sz="11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>
              <a:spcBef>
                <a:spcPts val="0"/>
              </a:spcBef>
            </a:pP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015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9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Literature Review 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Opioid abuse and economic costs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924303-D698-4E0A-8212-1812D76E0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51" y="1657650"/>
            <a:ext cx="10385658" cy="4351338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Economic costs of the opioid epidemic</a:t>
            </a:r>
          </a:p>
          <a:p>
            <a:pPr lvl="1">
              <a:spcBef>
                <a:spcPts val="0"/>
              </a:spcBef>
            </a:pPr>
            <a:r>
              <a:rPr lang="en-US" altLang="ko-K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Cornaggia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 (2021) show the impact of opioids impedes municipalities’ access to capital and hurts their ability to provide public services and infrastructure.</a:t>
            </a:r>
          </a:p>
          <a:p>
            <a:pPr lvl="1"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Jansen (2023) finds opioid abuse cause an increase in subprime auto-loan defaults.</a:t>
            </a:r>
          </a:p>
          <a:p>
            <a:pPr lvl="1">
              <a:spcBef>
                <a:spcPts val="0"/>
              </a:spcBef>
            </a:pPr>
            <a:r>
              <a:rPr lang="en-US" altLang="ko-K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Custodio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 (2023) find a long-term negative relationship between opioid prescriptions and residential real estate prices.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ko-KR" sz="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ko-K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altLang="ko-K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paper is the first to study the impact of opioid on firm outcomes</a:t>
            </a:r>
          </a:p>
        </p:txBody>
      </p:sp>
    </p:spTree>
    <p:extLst>
      <p:ext uri="{BB962C8B-B14F-4D97-AF65-F5344CB8AC3E}">
        <p14:creationId xmlns:p14="http://schemas.microsoft.com/office/powerpoint/2010/main" val="450325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Literature Review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Opioid and the labor supply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924303-D698-4E0A-8212-1812D76E0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51" y="1657650"/>
            <a:ext cx="10385658" cy="4351338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negative link between opioid prescriptions and labor supply 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Harris et al. (2019) find strong adverse effects of opioid on labor force participation rates, employment-to-population ratios, and unemployment rates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Park and Powell (2021) observe reductions in labor supply, hours worked, and earnings in states more exposed to the opioid crisis 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Alpert et al. (2022) show that the introduction and marketing of OxyContin explain a substantial share of overdose deaths over the past two decades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Mukherjee et al (2022) show that the opioid crisis slows transitions to employment from unemployment and non-participation.</a:t>
            </a:r>
          </a:p>
        </p:txBody>
      </p:sp>
    </p:spTree>
    <p:extLst>
      <p:ext uri="{BB962C8B-B14F-4D97-AF65-F5344CB8AC3E}">
        <p14:creationId xmlns:p14="http://schemas.microsoft.com/office/powerpoint/2010/main" val="648063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11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Literature Review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Firm’s decisions to automate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924303-D698-4E0A-8212-1812D76E0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51" y="1657650"/>
            <a:ext cx="10385658" cy="4351338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altLang="ko-K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Drivers of firms’ decisions to automate. 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Tuzel</a:t>
            </a: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Zhang (2021) show that tax incentives through regulation affect firms’ propensity to automate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Bena</a:t>
            </a: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ko-K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Hernán</a:t>
            </a: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US" altLang="ko-K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Simintzi</a:t>
            </a: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(2022) show that employment protection prompts firms to change their production processes via labor-saving automation. 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Geng</a:t>
            </a: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 (2022) show how minimum wage increases in China are associated with capital investment, especially when firms have room to improve technologically. </a:t>
            </a:r>
          </a:p>
          <a:p>
            <a:pPr marL="360363" indent="-360363">
              <a:spcBef>
                <a:spcPts val="0"/>
              </a:spcBef>
              <a:buNone/>
            </a:pPr>
            <a:endParaRPr lang="en-US" altLang="ko-KR" sz="1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360363" indent="-360363">
              <a:spcBef>
                <a:spcPts val="0"/>
              </a:spcBef>
              <a:buNone/>
            </a:pPr>
            <a:r>
              <a:rPr lang="en-US" altLang="ko-KR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altLang="ko-KR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paper shows that a health crisis can be linked to higher automation through a labor supply mechanism</a:t>
            </a:r>
          </a:p>
        </p:txBody>
      </p:sp>
    </p:spTree>
    <p:extLst>
      <p:ext uri="{BB962C8B-B14F-4D97-AF65-F5344CB8AC3E}">
        <p14:creationId xmlns:p14="http://schemas.microsoft.com/office/powerpoint/2010/main" val="1355849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12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description</a:t>
            </a:r>
            <a:endParaRPr lang="ko-KR" alt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924303-D698-4E0A-8212-1812D76E0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51" y="1657650"/>
            <a:ext cx="10385658" cy="435133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Opioid prescriptions (Proxy for opioid abuse)</a:t>
            </a:r>
          </a:p>
          <a:p>
            <a:pPr lvl="1">
              <a:spcBef>
                <a:spcPts val="0"/>
              </a:spcBef>
              <a:spcAft>
                <a:spcPts val="1000"/>
              </a:spcAft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Source: </a:t>
            </a:r>
            <a:r>
              <a:rPr lang="en-US" altLang="ko-K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Merative</a:t>
            </a: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MarketScan</a:t>
            </a: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Research Database (Thomson </a:t>
            </a:r>
            <a:r>
              <a:rPr lang="en-US" altLang="ko-K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Medstat</a:t>
            </a: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lvl="1">
              <a:spcBef>
                <a:spcPts val="0"/>
              </a:spcBef>
              <a:spcAft>
                <a:spcPts val="1000"/>
              </a:spcAft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includes: </a:t>
            </a:r>
          </a:p>
          <a:p>
            <a:pPr lvl="2">
              <a:spcBef>
                <a:spcPts val="0"/>
              </a:spcBef>
              <a:spcAft>
                <a:spcPts val="1000"/>
              </a:spcAft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Date of medical service, diagnosis code, drugs obtained, date of prescription</a:t>
            </a:r>
          </a:p>
          <a:p>
            <a:pPr lvl="2">
              <a:spcBef>
                <a:spcPts val="0"/>
              </a:spcBef>
              <a:spcAft>
                <a:spcPts val="1000"/>
              </a:spcAft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Employed company</a:t>
            </a:r>
          </a:p>
          <a:p>
            <a:pPr lvl="2">
              <a:spcBef>
                <a:spcPts val="0"/>
              </a:spcBef>
              <a:spcAft>
                <a:spcPts val="1000"/>
              </a:spcAft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County of residence, age, gender, employment status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investment (Proxy for firm automation)</a:t>
            </a:r>
          </a:p>
          <a:p>
            <a:pPr lvl="1">
              <a:spcBef>
                <a:spcPts val="0"/>
              </a:spcBef>
              <a:spcAft>
                <a:spcPts val="1000"/>
              </a:spcAft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Source: Computer Intelligence Technology Database (</a:t>
            </a:r>
            <a:r>
              <a:rPr lang="en-US" altLang="ko-K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CiTDB</a:t>
            </a: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(vendor SWZD)</a:t>
            </a:r>
          </a:p>
          <a:p>
            <a:pPr lvl="1">
              <a:spcBef>
                <a:spcPts val="0"/>
              </a:spcBef>
              <a:spcAft>
                <a:spcPts val="1000"/>
              </a:spcAft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Survey of computers and telecommunication technologies installed in firms across the U.S.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Firm data : </a:t>
            </a:r>
            <a:r>
              <a:rPr lang="en-US" altLang="ko-K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Compustat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CRSP	</a:t>
            </a:r>
          </a:p>
          <a:p>
            <a:pPr lvl="1">
              <a:spcBef>
                <a:spcPts val="0"/>
              </a:spcBef>
              <a:spcAft>
                <a:spcPts val="1000"/>
              </a:spcAft>
            </a:pP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7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13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construct</a:t>
            </a:r>
            <a:endParaRPr lang="ko-KR" alt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4924303-D698-4E0A-8212-1812D76E0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51" y="1657650"/>
            <a:ext cx="10385658" cy="4351338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construct: </a:t>
            </a:r>
          </a:p>
          <a:p>
            <a:pPr lvl="1"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Individual level data : about 582,000 individuals</a:t>
            </a:r>
          </a:p>
          <a:p>
            <a:pPr lvl="2"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Period:</a:t>
            </a:r>
            <a:r>
              <a:rPr lang="ko-KR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2002-2015 (2002-2010 matched with 2007-2015)</a:t>
            </a:r>
          </a:p>
          <a:p>
            <a:pPr lvl="1">
              <a:spcBef>
                <a:spcPts val="0"/>
              </a:spcBef>
            </a:pPr>
            <a:r>
              <a:rPr lang="en-US" altLang="ko-K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Firm level data 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126,241 firms</a:t>
            </a:r>
          </a:p>
          <a:p>
            <a:pPr lvl="2"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Period:</a:t>
            </a:r>
            <a:r>
              <a:rPr lang="ko-KR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2007–2015</a:t>
            </a:r>
          </a:p>
          <a:p>
            <a:pPr lvl="1"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County level data : 3,080 counties</a:t>
            </a:r>
          </a:p>
          <a:p>
            <a:pPr lvl="2"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Average of aggregated individual data for 2002-2010</a:t>
            </a:r>
          </a:p>
        </p:txBody>
      </p:sp>
    </p:spTree>
    <p:extLst>
      <p:ext uri="{BB962C8B-B14F-4D97-AF65-F5344CB8AC3E}">
        <p14:creationId xmlns:p14="http://schemas.microsoft.com/office/powerpoint/2010/main" val="523316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14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 Statistics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034A336-1774-49AD-BB13-F0AC82268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3672" y="1558505"/>
            <a:ext cx="6690935" cy="468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4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15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Hypothesis development  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 model : OLS estimation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내용 개체 틀 3">
            <a:extLst>
              <a:ext uri="{FF2B5EF4-FFF2-40B4-BE49-F238E27FC236}">
                <a16:creationId xmlns:a16="http://schemas.microsoft.com/office/drawing/2014/main" id="{DA4437ED-402B-4F26-8E0F-79502A75E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304" y="2492068"/>
            <a:ext cx="10385658" cy="3506950"/>
          </a:xfrm>
        </p:spPr>
        <p:txBody>
          <a:bodyPr/>
          <a:lstStyle/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altLang="ko-KR" sz="1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altLang="ko-K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individuals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altLang="ko-K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doctors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altLang="ko-K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diagnoses codes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altLang="ko-K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 </a:t>
            </a:r>
            <a:r>
              <a:rPr lang="en-US" altLang="ko-K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year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altLang="ko-K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altLang="ko-K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Independent Variable: 1 for individuals with opioid prescription in given year, 0 otherwise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Dependent Variable: (Probability of) being employed 5 years later</a:t>
            </a:r>
          </a:p>
          <a:p>
            <a:pPr lvl="2"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an individual does not remain employed within data, they transitioned either to a different job or to unemployment.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Fixed effects : county-year-age-gender-diagnosis fixed effect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B07CCE6-4179-4657-B380-8CFEA3F00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477" y="1870130"/>
            <a:ext cx="8376213" cy="54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26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04E8C3A-87EF-4A71-A43C-7A505DDD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16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D0A7A5-E5B3-4D61-98DB-B2D5DED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Hypothesis development  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 model : 2SLS estimation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내용 개체 틀 3">
            <a:extLst>
              <a:ext uri="{FF2B5EF4-FFF2-40B4-BE49-F238E27FC236}">
                <a16:creationId xmlns:a16="http://schemas.microsoft.com/office/drawing/2014/main" id="{DA4437ED-402B-4F26-8E0F-79502A75E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304" y="1731818"/>
            <a:ext cx="10385658" cy="40453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ko-K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First stage equation:</a:t>
            </a:r>
          </a:p>
          <a:p>
            <a:pPr>
              <a:spcBef>
                <a:spcPts val="0"/>
              </a:spcBef>
            </a:pPr>
            <a:endParaRPr lang="en-US" altLang="ko-K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en-US" altLang="ko-K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Instrumental variable : Rate of doctor’s prescribing opioids for the same medical diagnosis during the prior year. </a:t>
            </a:r>
          </a:p>
          <a:p>
            <a:pPr lvl="1">
              <a:spcBef>
                <a:spcPts val="0"/>
              </a:spcBef>
            </a:pPr>
            <a:endParaRPr lang="en-US" altLang="ko-KR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</a:pPr>
            <a:r>
              <a:rPr lang="en-US" altLang="ko-KR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 stage equation:</a:t>
            </a:r>
          </a:p>
          <a:p>
            <a:pPr lvl="0">
              <a:spcBef>
                <a:spcPts val="0"/>
              </a:spcBef>
            </a:pPr>
            <a:endParaRPr lang="en-US" altLang="ko-KR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endParaRPr lang="en-US" altLang="ko-K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Estimate differences in employment rates 5 years later, using the instrumented probability of receiving an opioid prescription</a:t>
            </a:r>
          </a:p>
          <a:p>
            <a:pPr lvl="1">
              <a:spcBef>
                <a:spcPts val="0"/>
              </a:spcBef>
            </a:pPr>
            <a:endParaRPr lang="en-US" altLang="ko-K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13A39FB-4E58-4B87-88A8-A1FACE31C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859" y="2287050"/>
            <a:ext cx="9238348" cy="46487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74D6053-F8C7-4876-B11A-154D16B38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2318" y="4535010"/>
            <a:ext cx="8249430" cy="50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9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212B246-A775-4C5B-8992-1CB49529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4607" y="6356356"/>
            <a:ext cx="2743200" cy="365125"/>
          </a:xfrm>
        </p:spPr>
        <p:txBody>
          <a:bodyPr/>
          <a:lstStyle/>
          <a:p>
            <a:fld id="{946E3A7F-C814-475D-AC4F-EC66783D23D8}" type="slidenum">
              <a:rPr lang="ko-KR" altLang="en-US" smtClean="0"/>
              <a:t>17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9BDA92A7-8ABB-4357-B02E-F2D23A30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Empirical Results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Baseline results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A27CA7B8-D188-44B1-91CC-7AEDC007AD37}"/>
              </a:ext>
            </a:extLst>
          </p:cNvPr>
          <p:cNvGrpSpPr/>
          <p:nvPr/>
        </p:nvGrpSpPr>
        <p:grpSpPr>
          <a:xfrm>
            <a:off x="1629569" y="1576658"/>
            <a:ext cx="8675280" cy="3998909"/>
            <a:chOff x="1195805" y="1390566"/>
            <a:chExt cx="9542808" cy="4398800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8FFF984E-CF80-4A6F-895F-7A2922312D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735"/>
            <a:stretch/>
          </p:blipFill>
          <p:spPr>
            <a:xfrm>
              <a:off x="1195805" y="1740581"/>
              <a:ext cx="9542808" cy="4048785"/>
            </a:xfrm>
            <a:prstGeom prst="rect">
              <a:avLst/>
            </a:prstGeom>
          </p:spPr>
        </p:pic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78E3C324-E8B8-44B8-82EA-04208E3C7E01}"/>
                </a:ext>
              </a:extLst>
            </p:cNvPr>
            <p:cNvSpPr/>
            <p:nvPr/>
          </p:nvSpPr>
          <p:spPr>
            <a:xfrm>
              <a:off x="4354322" y="1390566"/>
              <a:ext cx="319510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6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Opioids and Individual Employment</a:t>
              </a:r>
              <a:endParaRPr lang="ko-KR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AFC36B6-4AEC-4828-8975-998598CFE10C}"/>
                </a:ext>
              </a:extLst>
            </p:cNvPr>
            <p:cNvCxnSpPr/>
            <p:nvPr/>
          </p:nvCxnSpPr>
          <p:spPr>
            <a:xfrm>
              <a:off x="4080164" y="2479965"/>
              <a:ext cx="0" cy="3082637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FC1D67-BF23-4C6E-A2C1-BDAB3B84700B}"/>
                </a:ext>
              </a:extLst>
            </p:cNvPr>
            <p:cNvSpPr/>
            <p:nvPr/>
          </p:nvSpPr>
          <p:spPr>
            <a:xfrm>
              <a:off x="3401291" y="3498274"/>
              <a:ext cx="574964" cy="36714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49EAEEE-9BA5-4960-AFA3-620AC14719E6}"/>
                </a:ext>
              </a:extLst>
            </p:cNvPr>
            <p:cNvSpPr/>
            <p:nvPr/>
          </p:nvSpPr>
          <p:spPr>
            <a:xfrm>
              <a:off x="4883728" y="3498274"/>
              <a:ext cx="574964" cy="36714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A6E8393-4FE2-4D82-8276-4B51C0BD803B}"/>
                </a:ext>
              </a:extLst>
            </p:cNvPr>
            <p:cNvSpPr/>
            <p:nvPr/>
          </p:nvSpPr>
          <p:spPr>
            <a:xfrm>
              <a:off x="6573132" y="3498274"/>
              <a:ext cx="574964" cy="36714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B0DCAF5-457C-4EC2-BBCA-1F515609EAC9}"/>
                </a:ext>
              </a:extLst>
            </p:cNvPr>
            <p:cNvSpPr/>
            <p:nvPr/>
          </p:nvSpPr>
          <p:spPr>
            <a:xfrm>
              <a:off x="8262536" y="3498274"/>
              <a:ext cx="574964" cy="36714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FCDB632-23FC-4A2D-A49D-E4167FA0CBDF}"/>
                </a:ext>
              </a:extLst>
            </p:cNvPr>
            <p:cNvSpPr/>
            <p:nvPr/>
          </p:nvSpPr>
          <p:spPr>
            <a:xfrm>
              <a:off x="9951940" y="3495881"/>
              <a:ext cx="574964" cy="36714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3684E82-3A20-4BEE-9F7E-3BB5AE8B7A65}"/>
              </a:ext>
            </a:extLst>
          </p:cNvPr>
          <p:cNvSpPr/>
          <p:nvPr/>
        </p:nvSpPr>
        <p:spPr>
          <a:xfrm>
            <a:off x="1350819" y="5806068"/>
            <a:ext cx="9645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66" indent="-228589" defTabSz="914354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Overall, the results suggest a negative association between higher rates of opioid prescriptions and the subsequent supply of labor available to firms.</a:t>
            </a:r>
            <a:endParaRPr lang="ko-KR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900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212B246-A775-4C5B-8992-1CB49529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/>
              <a:t>18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9BDA92A7-8ABB-4357-B02E-F2D23A30E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Empirical Results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Additional analysis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내용 개체 틀 3">
            <a:extLst>
              <a:ext uri="{FF2B5EF4-FFF2-40B4-BE49-F238E27FC236}">
                <a16:creationId xmlns:a16="http://schemas.microsoft.com/office/drawing/2014/main" id="{13682E14-3F8D-460C-A0BB-04A925438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51" y="1657650"/>
            <a:ext cx="10385658" cy="4351338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altLang="ko-K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Opioids and Firm Outcomes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Sales and employment growth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Investment</a:t>
            </a:r>
          </a:p>
          <a:p>
            <a:pPr>
              <a:spcBef>
                <a:spcPts val="0"/>
              </a:spcBef>
            </a:pPr>
            <a:r>
              <a:rPr lang="en-US" altLang="ko-KR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Channels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labor channel</a:t>
            </a:r>
          </a:p>
          <a:p>
            <a:pPr lvl="1">
              <a:spcBef>
                <a:spcPts val="0"/>
              </a:spcBef>
            </a:pPr>
            <a:r>
              <a:rPr lang="en-US" altLang="ko-K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Financial constraints</a:t>
            </a:r>
          </a:p>
        </p:txBody>
      </p:sp>
    </p:spTree>
    <p:extLst>
      <p:ext uri="{BB962C8B-B14F-4D97-AF65-F5344CB8AC3E}">
        <p14:creationId xmlns:p14="http://schemas.microsoft.com/office/powerpoint/2010/main" val="1329325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212B246-A775-4C5B-8992-1CB49529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/>
              <a:t>19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9BDA92A7-8ABB-4357-B02E-F2D23A30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Empirical Results</a:t>
            </a:r>
            <a:b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Opioids and Firm Outcomes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45F61D4-886F-4519-ADFB-A5842CE94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814" y="1825077"/>
            <a:ext cx="5572638" cy="4713841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609287DA-7590-4CDD-9DC5-A37847D4CFEA}"/>
              </a:ext>
            </a:extLst>
          </p:cNvPr>
          <p:cNvSpPr/>
          <p:nvPr/>
        </p:nvSpPr>
        <p:spPr>
          <a:xfrm>
            <a:off x="4441808" y="1485060"/>
            <a:ext cx="30011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Opioids and establishment growth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586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212B246-A775-4C5B-8992-1CB49529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/>
              <a:t>20</a:t>
            </a:fld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4157959-5F9E-406A-A19E-00FE362DB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49" y="1696502"/>
            <a:ext cx="5496301" cy="479495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D4F787F6-FAD7-41AD-8B54-0CEB1704A2B5}"/>
              </a:ext>
            </a:extLst>
          </p:cNvPr>
          <p:cNvSpPr/>
          <p:nvPr/>
        </p:nvSpPr>
        <p:spPr>
          <a:xfrm>
            <a:off x="4953999" y="1301919"/>
            <a:ext cx="23802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Opioids and IT investment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제목 2">
            <a:extLst>
              <a:ext uri="{FF2B5EF4-FFF2-40B4-BE49-F238E27FC236}">
                <a16:creationId xmlns:a16="http://schemas.microsoft.com/office/drawing/2014/main" id="{D8E0AF91-317D-4AB6-A28C-D6648AEC1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Empirical Results</a:t>
            </a:r>
            <a:b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Opioids and Firm Outcomes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506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212B246-A775-4C5B-8992-1CB49529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/>
              <a:t>21</a:t>
            </a:fld>
            <a:endParaRPr lang="ko-KR" altLang="en-US" dirty="0"/>
          </a:p>
        </p:txBody>
      </p:sp>
      <p:sp>
        <p:nvSpPr>
          <p:cNvPr id="11" name="제목 2">
            <a:extLst>
              <a:ext uri="{FF2B5EF4-FFF2-40B4-BE49-F238E27FC236}">
                <a16:creationId xmlns:a16="http://schemas.microsoft.com/office/drawing/2014/main" id="{D8E0AF91-317D-4AB6-A28C-D6648AEC1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Empirical Results</a:t>
            </a:r>
            <a:b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Channels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E48CD4F-38A6-49E0-9823-C3249351DA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222"/>
          <a:stretch/>
        </p:blipFill>
        <p:spPr>
          <a:xfrm>
            <a:off x="525178" y="2172628"/>
            <a:ext cx="5406668" cy="3321382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8015E6E2-53E2-455D-982E-B37FCC6E40F8}"/>
              </a:ext>
            </a:extLst>
          </p:cNvPr>
          <p:cNvGrpSpPr/>
          <p:nvPr/>
        </p:nvGrpSpPr>
        <p:grpSpPr>
          <a:xfrm>
            <a:off x="6096000" y="2172628"/>
            <a:ext cx="5090412" cy="3270550"/>
            <a:chOff x="6200664" y="2181260"/>
            <a:chExt cx="5406668" cy="3514565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B19E0C59-D61A-4E71-9C36-06D769A75A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6690"/>
            <a:stretch/>
          </p:blipFill>
          <p:spPr>
            <a:xfrm>
              <a:off x="6200664" y="3069827"/>
              <a:ext cx="5406668" cy="2625998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09B3B2AF-5796-4CE6-B43C-ACE2F5928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" b="88041"/>
            <a:stretch/>
          </p:blipFill>
          <p:spPr>
            <a:xfrm>
              <a:off x="6200664" y="2181260"/>
              <a:ext cx="5406668" cy="725072"/>
            </a:xfrm>
            <a:prstGeom prst="rect">
              <a:avLst/>
            </a:prstGeom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FBA32C7-90ED-4AB4-A117-268FFD801A3A}"/>
              </a:ext>
            </a:extLst>
          </p:cNvPr>
          <p:cNvSpPr/>
          <p:nvPr/>
        </p:nvSpPr>
        <p:spPr>
          <a:xfrm>
            <a:off x="4815500" y="1721667"/>
            <a:ext cx="20147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Heterogeneous effects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2183D5B-EAB5-468F-8B08-22A70D1F653C}"/>
              </a:ext>
            </a:extLst>
          </p:cNvPr>
          <p:cNvSpPr/>
          <p:nvPr/>
        </p:nvSpPr>
        <p:spPr>
          <a:xfrm>
            <a:off x="1951228" y="3798684"/>
            <a:ext cx="3819190" cy="3337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9FA6E8D-5A4C-4BF9-BBC2-DDD7F5D6D9CE}"/>
              </a:ext>
            </a:extLst>
          </p:cNvPr>
          <p:cNvSpPr/>
          <p:nvPr/>
        </p:nvSpPr>
        <p:spPr>
          <a:xfrm>
            <a:off x="7327304" y="3687215"/>
            <a:ext cx="3728623" cy="3337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1915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212B246-A775-4C5B-8992-1CB49529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/>
              <a:t>22</a:t>
            </a:fld>
            <a:endParaRPr lang="ko-KR" altLang="en-US" dirty="0"/>
          </a:p>
        </p:txBody>
      </p:sp>
      <p:sp>
        <p:nvSpPr>
          <p:cNvPr id="11" name="제목 2">
            <a:extLst>
              <a:ext uri="{FF2B5EF4-FFF2-40B4-BE49-F238E27FC236}">
                <a16:creationId xmlns:a16="http://schemas.microsoft.com/office/drawing/2014/main" id="{D8E0AF91-317D-4AB6-A28C-D6648AEC1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Robustness</a:t>
            </a:r>
            <a:b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economic conditions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D1A5DE3-42A9-4350-932D-52A5EC12B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956" y="1516387"/>
            <a:ext cx="4014876" cy="502253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DFF68AD-E5AD-4978-8B2C-4EC11F634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834" y="1516387"/>
            <a:ext cx="4439455" cy="2961561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0D77F23-E07A-4DF9-89DA-09098B9667C0}"/>
              </a:ext>
            </a:extLst>
          </p:cNvPr>
          <p:cNvSpPr/>
          <p:nvPr/>
        </p:nvSpPr>
        <p:spPr>
          <a:xfrm>
            <a:off x="4698093" y="1177833"/>
            <a:ext cx="24128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Local economic conditions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51ADFAC-33AC-4ED9-95E8-F58AA99401FD}"/>
              </a:ext>
            </a:extLst>
          </p:cNvPr>
          <p:cNvSpPr/>
          <p:nvPr/>
        </p:nvSpPr>
        <p:spPr>
          <a:xfrm>
            <a:off x="2940436" y="2760910"/>
            <a:ext cx="2796727" cy="3034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AD9CE6A-625F-4AAE-B206-C13638C2BBF1}"/>
              </a:ext>
            </a:extLst>
          </p:cNvPr>
          <p:cNvSpPr/>
          <p:nvPr/>
        </p:nvSpPr>
        <p:spPr>
          <a:xfrm>
            <a:off x="2940435" y="4956854"/>
            <a:ext cx="2796727" cy="3034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561F0AE-058B-444C-9380-4AAE1028BF73}"/>
              </a:ext>
            </a:extLst>
          </p:cNvPr>
          <p:cNvSpPr/>
          <p:nvPr/>
        </p:nvSpPr>
        <p:spPr>
          <a:xfrm>
            <a:off x="7673016" y="2831600"/>
            <a:ext cx="3015766" cy="3034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0217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212B246-A775-4C5B-8992-1CB49529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/>
              <a:t>23</a:t>
            </a:fld>
            <a:endParaRPr lang="ko-KR" altLang="en-US" dirty="0"/>
          </a:p>
        </p:txBody>
      </p:sp>
      <p:sp>
        <p:nvSpPr>
          <p:cNvPr id="11" name="제목 2">
            <a:extLst>
              <a:ext uri="{FF2B5EF4-FFF2-40B4-BE49-F238E27FC236}">
                <a16:creationId xmlns:a16="http://schemas.microsoft.com/office/drawing/2014/main" id="{D8E0AF91-317D-4AB6-A28C-D6648AEC1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Robustness</a:t>
            </a:r>
            <a:b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Excluding pill mill counties and Florida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8745AC9-09DE-47BC-9DA6-B2015451B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76" y="1488831"/>
            <a:ext cx="5287917" cy="509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63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212B246-A775-4C5B-8992-1CB49529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/>
              <a:t>24</a:t>
            </a:fld>
            <a:endParaRPr lang="ko-KR" altLang="en-US" dirty="0"/>
          </a:p>
        </p:txBody>
      </p:sp>
      <p:sp>
        <p:nvSpPr>
          <p:cNvPr id="11" name="제목 2">
            <a:extLst>
              <a:ext uri="{FF2B5EF4-FFF2-40B4-BE49-F238E27FC236}">
                <a16:creationId xmlns:a16="http://schemas.microsoft.com/office/drawing/2014/main" id="{D8E0AF91-317D-4AB6-A28C-D6648AEC1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99" y="430942"/>
            <a:ext cx="11350668" cy="879341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Robustness</a:t>
            </a:r>
            <a:br>
              <a:rPr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Laws to Limit Opioid Prescriptions and Firm Value</a:t>
            </a:r>
            <a:endParaRPr lang="ko-KR" alt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2E35B81-CB73-4651-BB6E-37D1F6907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097" y="2193897"/>
            <a:ext cx="9873805" cy="2727783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E2C6D3F3-B2D1-4B17-BEDA-1A582E86F3CE}"/>
              </a:ext>
            </a:extLst>
          </p:cNvPr>
          <p:cNvSpPr/>
          <p:nvPr/>
        </p:nvSpPr>
        <p:spPr>
          <a:xfrm>
            <a:off x="3060878" y="1843710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Average abnormal returns around the passage of state laws on opioids</a:t>
            </a:r>
            <a:endParaRPr lang="ko-KR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940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212B246-A775-4C5B-8992-1CB495291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E3A7F-C814-475D-AC4F-EC66783D23D8}" type="slidenum">
              <a:rPr lang="ko-KR" altLang="en-US" smtClean="0"/>
              <a:t>25</a:t>
            </a:fld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9BDA92A7-8ABB-4357-B02E-F2D23A30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</a:t>
            </a: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내용 개체 틀 3">
            <a:extLst>
              <a:ext uri="{FF2B5EF4-FFF2-40B4-BE49-F238E27FC236}">
                <a16:creationId xmlns:a16="http://schemas.microsoft.com/office/drawing/2014/main" id="{B4F565DE-F530-40B1-8D92-3BFC6530B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651" y="1657650"/>
            <a:ext cx="10385658" cy="4351338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First paper to document a negative link between opioids and firm growth and valuations via the labor supply channel</a:t>
            </a:r>
          </a:p>
          <a:p>
            <a:pPr>
              <a:spcBef>
                <a:spcPts val="0"/>
              </a:spcBef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Individuals prescribed opioids are less likely to be employed 5 years later, compared to otherwise similar individuals who were not prescribed opioids</a:t>
            </a:r>
          </a:p>
          <a:p>
            <a:pPr marL="228589" lvl="1">
              <a:spcBef>
                <a:spcPts val="0"/>
              </a:spcBef>
            </a:pPr>
            <a:r>
              <a:rPr lang="en-US" altLang="ko-K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Firms located in counties with higher growth in opioid prescription have lower employment and sales growth</a:t>
            </a:r>
          </a:p>
          <a:p>
            <a:pPr marL="228589" lvl="1">
              <a:spcBef>
                <a:spcPts val="0"/>
              </a:spcBef>
            </a:pPr>
            <a:r>
              <a:rPr lang="en-US" altLang="ko-K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Firms respond to opioid-associated labor shortages by investing in automation technologies to substitute capital for labor. </a:t>
            </a:r>
          </a:p>
          <a:p>
            <a:pPr>
              <a:spcBef>
                <a:spcPts val="0"/>
              </a:spcBef>
            </a:pP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398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26306</TotalTime>
  <Words>3595</Words>
  <Application>Microsoft Office PowerPoint</Application>
  <PresentationFormat>와이드스크린</PresentationFormat>
  <Paragraphs>425</Paragraphs>
  <Slides>25</Slides>
  <Notes>25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1" baseType="lpstr">
      <vt:lpstr>맑은 고딕</vt:lpstr>
      <vt:lpstr>Arial</vt:lpstr>
      <vt:lpstr>Calibri</vt:lpstr>
      <vt:lpstr>Times New Roman</vt:lpstr>
      <vt:lpstr>Wingdings</vt:lpstr>
      <vt:lpstr>Office 테마</vt:lpstr>
      <vt:lpstr>REVIEW OF FINANCIAL STUDIES (2025)  The Impact of the Opioid Crisis on Firm Value and Investment  Paige Ouimet, Elena Simintzi, Kailei Ye   Presented by Kyungwon Park February 28th, 2025 </vt:lpstr>
      <vt:lpstr>Contents</vt:lpstr>
      <vt:lpstr>Introduction Overview</vt:lpstr>
      <vt:lpstr>Introduction Motivation</vt:lpstr>
      <vt:lpstr>Introduction Motivation</vt:lpstr>
      <vt:lpstr>Introduction Motivation</vt:lpstr>
      <vt:lpstr>Introduction Motivation</vt:lpstr>
      <vt:lpstr>Literature Review  Opioid abuse and economic costs</vt:lpstr>
      <vt:lpstr>Literature Review  Opioid abuse and economic costs</vt:lpstr>
      <vt:lpstr>Literature Review Opioid and the labor supply</vt:lpstr>
      <vt:lpstr>Literature Review Firm’s decisions to automate</vt:lpstr>
      <vt:lpstr>Data  Data description</vt:lpstr>
      <vt:lpstr>Data  Data construct</vt:lpstr>
      <vt:lpstr>Data  Summary Statistics</vt:lpstr>
      <vt:lpstr>Hypothesis development   Main model : OLS estimation</vt:lpstr>
      <vt:lpstr>Hypothesis development   Main model : 2SLS estimation</vt:lpstr>
      <vt:lpstr>Empirical Results Baseline results</vt:lpstr>
      <vt:lpstr>Empirical Results Additional analysis</vt:lpstr>
      <vt:lpstr>Empirical Results Opioids and Firm Outcomes</vt:lpstr>
      <vt:lpstr>Empirical Results Opioids and Firm Outcomes</vt:lpstr>
      <vt:lpstr>Empirical Results Channels</vt:lpstr>
      <vt:lpstr>Robustness Local economic conditions</vt:lpstr>
      <vt:lpstr>Robustness Excluding pill mill counties and Florida</vt:lpstr>
      <vt:lpstr>Robustness Laws to Limit Opioid Prescriptions and Firm Value</vt:lpstr>
      <vt:lpstr>Conclusion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CEO overconfidence?  Evidence from executive assessments</dc:title>
  <dc:creator>김기주</dc:creator>
  <cp:lastModifiedBy>82108</cp:lastModifiedBy>
  <cp:revision>3026</cp:revision>
  <cp:lastPrinted>2023-08-03T04:07:06Z</cp:lastPrinted>
  <dcterms:created xsi:type="dcterms:W3CDTF">2023-08-02T06:54:42Z</dcterms:created>
  <dcterms:modified xsi:type="dcterms:W3CDTF">2025-02-27T23:56:01Z</dcterms:modified>
</cp:coreProperties>
</file>